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0" r:id="rId1"/>
  </p:sldMasterIdLst>
  <p:notesMasterIdLst>
    <p:notesMasterId r:id="rId21"/>
  </p:notesMasterIdLst>
  <p:sldIdLst>
    <p:sldId id="762" r:id="rId2"/>
    <p:sldId id="994" r:id="rId3"/>
    <p:sldId id="977" r:id="rId4"/>
    <p:sldId id="673" r:id="rId5"/>
    <p:sldId id="792" r:id="rId6"/>
    <p:sldId id="677" r:id="rId7"/>
    <p:sldId id="680" r:id="rId8"/>
    <p:sldId id="793" r:id="rId9"/>
    <p:sldId id="689" r:id="rId10"/>
    <p:sldId id="691" r:id="rId11"/>
    <p:sldId id="794" r:id="rId12"/>
    <p:sldId id="694" r:id="rId13"/>
    <p:sldId id="761" r:id="rId14"/>
    <p:sldId id="706" r:id="rId15"/>
    <p:sldId id="809" r:id="rId16"/>
    <p:sldId id="808" r:id="rId17"/>
    <p:sldId id="719" r:id="rId18"/>
    <p:sldId id="721" r:id="rId19"/>
    <p:sldId id="818" r:id="rId20"/>
  </p:sldIdLst>
  <p:sldSz cx="9144000" cy="5143500" type="screen16x9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336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Barbara Reif" initials="BR" lastIdx="3" clrIdx="0"/>
  <p:cmAuthor id="1" name="Jane Gibbons -X (jagibbon - DEL ORO CONSULTING INC at Cisco)" initials="JG-(-DOCIaC" lastIdx="28" clrIdx="1">
    <p:extLst>
      <p:ext uri="{19B8F6BF-5375-455C-9EA6-DF929625EA0E}">
        <p15:presenceInfo xmlns:p15="http://schemas.microsoft.com/office/powerpoint/2012/main" userId="S-1-5-21-1708537768-1303643608-725345543-200204" providerId="AD"/>
      </p:ext>
    </p:extLst>
  </p:cmAuthor>
  <p:cmAuthor id="2" name="Bob Vachon" initials="BV" lastIdx="24" clrIdx="2">
    <p:extLst>
      <p:ext uri="{19B8F6BF-5375-455C-9EA6-DF929625EA0E}">
        <p15:presenceInfo xmlns:p15="http://schemas.microsoft.com/office/powerpoint/2012/main" userId="c7abe87968a0b63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0000CC"/>
    <a:srgbClr val="000099"/>
    <a:srgbClr val="CC99FF"/>
    <a:srgbClr val="CC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772" autoAdjust="0"/>
    <p:restoredTop sz="81065" autoAdjust="0"/>
  </p:normalViewPr>
  <p:slideViewPr>
    <p:cSldViewPr snapToGrid="0" showGuides="1">
      <p:cViewPr varScale="1">
        <p:scale>
          <a:sx n="81" d="100"/>
          <a:sy n="81" d="100"/>
        </p:scale>
        <p:origin x="476" y="60"/>
      </p:cViewPr>
      <p:guideLst>
        <p:guide orient="horz" pos="1620"/>
        <p:guide pos="33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11" d="100"/>
        <a:sy n="111" d="100"/>
      </p:scale>
      <p:origin x="0" y="-512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6337D9-3022-3D41-8D8A-BDF2F3B0DD8E}" type="datetimeFigureOut">
              <a:rPr lang="en-US" smtClean="0"/>
              <a:t>2/16/2021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41018C-6CAF-B84E-B92C-ECB119457FBA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75648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1200" b="0" dirty="0"/>
              <a:t>2 - Configure a Network Operating System</a:t>
            </a:r>
          </a:p>
          <a:p>
            <a:pPr>
              <a:buFontTx/>
              <a:buNone/>
            </a:pPr>
            <a:r>
              <a:rPr lang="en-US" sz="1200" b="0" dirty="0"/>
              <a:t>2.2 – Basic Device Configuration</a:t>
            </a:r>
            <a:endParaRPr lang="en-GB" b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79326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2.2 – Basic Device Configuration</a:t>
            </a:r>
          </a:p>
          <a:p>
            <a:r>
              <a:rPr lang="en-US" dirty="0"/>
              <a:t>2.2.2 – Limit Access to Device Configurations</a:t>
            </a:r>
          </a:p>
          <a:p>
            <a:r>
              <a:rPr lang="en-US" dirty="0"/>
              <a:t>2.2.2.4 –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Banner Messages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24652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2.2 – Basic Device Configuration</a:t>
            </a:r>
          </a:p>
          <a:p>
            <a:r>
              <a:rPr lang="en-US" dirty="0"/>
              <a:t>2.2.2 – Limit Access to Device Configurations</a:t>
            </a:r>
          </a:p>
          <a:p>
            <a:r>
              <a:rPr lang="en-US" dirty="0"/>
              <a:t>2.2.2.5– </a:t>
            </a:r>
            <a:r>
              <a:rPr lang="en-CA" altLang="en-US" dirty="0"/>
              <a:t>Syntax Checker – Limiting Access to a Switch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66437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2.2 – Basic Device Configuration</a:t>
            </a:r>
          </a:p>
          <a:p>
            <a:r>
              <a:rPr lang="en-US" dirty="0"/>
              <a:t>2.2.3 – Save Configurations</a:t>
            </a:r>
          </a:p>
          <a:p>
            <a:r>
              <a:rPr lang="en-US" dirty="0"/>
              <a:t>2.2.3.1 – Save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Running Configuration File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30813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1200" b="0" dirty="0"/>
              <a:t>2 - Configure a Network Operating System</a:t>
            </a:r>
          </a:p>
          <a:p>
            <a:r>
              <a:rPr lang="en-US" dirty="0"/>
              <a:t>2.3 – Address Schemes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01866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25488" indent="-277813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16013" indent="-22225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563688" indent="-22225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09775" indent="-22225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4669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241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3813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385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8155D404-98CE-4AE9-9F60-EBD3FFCE56C8}" type="slidenum">
              <a:rPr lang="en-US" altLang="en-US" sz="800" smtClean="0"/>
              <a:pPr/>
              <a:t>14</a:t>
            </a:fld>
            <a:endParaRPr lang="en-US" altLang="en-US" sz="800" dirty="0"/>
          </a:p>
        </p:txBody>
      </p:sp>
      <p:sp>
        <p:nvSpPr>
          <p:cNvPr id="144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43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dirty="0"/>
              <a:t>2.3 – Address Schemes</a:t>
            </a:r>
          </a:p>
          <a:p>
            <a:r>
              <a:rPr lang="en-US" dirty="0"/>
              <a:t>2.3.1 – Ports and Addresses</a:t>
            </a:r>
          </a:p>
          <a:p>
            <a:r>
              <a:rPr lang="en-US" dirty="0"/>
              <a:t>2.3.1.1 –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IP Addresses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34193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25488" indent="-277813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16013" indent="-22225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563688" indent="-22225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09775" indent="-22225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4669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241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3813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385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51F6FEFE-5E4C-4C3D-B8CA-C21F54FA99CA}" type="slidenum">
              <a:rPr lang="en-US" altLang="en-US" sz="800" smtClean="0"/>
              <a:pPr/>
              <a:t>15</a:t>
            </a:fld>
            <a:endParaRPr lang="en-US" altLang="en-US" sz="800" dirty="0"/>
          </a:p>
        </p:txBody>
      </p:sp>
      <p:sp>
        <p:nvSpPr>
          <p:cNvPr id="148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84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dirty="0"/>
              <a:t>2.3 – Address Schemes</a:t>
            </a:r>
          </a:p>
          <a:p>
            <a:r>
              <a:rPr lang="en-US" dirty="0"/>
              <a:t>2.3.2. –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Configure IP Addressing 	</a:t>
            </a:r>
            <a:endParaRPr lang="en-US" dirty="0"/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en-US" dirty="0"/>
              <a:t>2.3.2.1 - Manual IP Address Configuration for End Devices</a:t>
            </a:r>
          </a:p>
        </p:txBody>
      </p:sp>
    </p:spTree>
    <p:extLst>
      <p:ext uri="{BB962C8B-B14F-4D97-AF65-F5344CB8AC3E}">
        <p14:creationId xmlns:p14="http://schemas.microsoft.com/office/powerpoint/2010/main" val="16145025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25488" indent="-277813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16013" indent="-22225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563688" indent="-22225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09775" indent="-22225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4669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241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3813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385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51F6FEFE-5E4C-4C3D-B8CA-C21F54FA99CA}" type="slidenum">
              <a:rPr lang="en-US" altLang="en-US" sz="800" smtClean="0"/>
              <a:pPr/>
              <a:t>16</a:t>
            </a:fld>
            <a:endParaRPr lang="en-US" altLang="en-US" sz="800" dirty="0"/>
          </a:p>
        </p:txBody>
      </p:sp>
      <p:sp>
        <p:nvSpPr>
          <p:cNvPr id="148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84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dirty="0"/>
              <a:t>2.3 – Address Schemes</a:t>
            </a:r>
          </a:p>
          <a:p>
            <a:r>
              <a:rPr lang="en-US" dirty="0"/>
              <a:t>2.3.2. –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Configure IP Addressing 	</a:t>
            </a:r>
            <a:endParaRPr lang="en-US" dirty="0"/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en-US" dirty="0"/>
              <a:t>2.3.2.2 - Automatic IP Address Configuration for End Devices</a:t>
            </a:r>
          </a:p>
        </p:txBody>
      </p:sp>
    </p:spTree>
    <p:extLst>
      <p:ext uri="{BB962C8B-B14F-4D97-AF65-F5344CB8AC3E}">
        <p14:creationId xmlns:p14="http://schemas.microsoft.com/office/powerpoint/2010/main" val="413243153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25488" indent="-277813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16013" indent="-22225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563688" indent="-22225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09775" indent="-22225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4669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241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3813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385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4F5EDC59-B25D-4B00-823B-62727E6DFDD9}" type="slidenum">
              <a:rPr lang="en-US" altLang="en-US" sz="800" smtClean="0"/>
              <a:pPr/>
              <a:t>17</a:t>
            </a:fld>
            <a:endParaRPr lang="en-US" altLang="en-US" sz="800" dirty="0"/>
          </a:p>
        </p:txBody>
      </p:sp>
      <p:sp>
        <p:nvSpPr>
          <p:cNvPr id="146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64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dirty="0"/>
              <a:t>2.3 – Address Schemes</a:t>
            </a:r>
          </a:p>
          <a:p>
            <a:r>
              <a:rPr lang="en-US" dirty="0"/>
              <a:t>2.3.2. –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Configure IP Addressing 	</a:t>
            </a:r>
            <a:endParaRPr lang="en-US" dirty="0"/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en-US" dirty="0"/>
              <a:t>2.3.2.3 – Switch Virtual Interface Configuration (page 2.3.2.4 has</a:t>
            </a:r>
            <a:r>
              <a:rPr lang="en-US" altLang="en-US" baseline="0" dirty="0"/>
              <a:t> no content, only a Syntax Checker)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03233082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25488" indent="-277813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16013" indent="-22225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563688" indent="-22225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09775" indent="-22225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4669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241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3813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385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92BF7359-0E25-442B-A56D-07ECF5CBFE8D}" type="slidenum">
              <a:rPr lang="en-US" altLang="en-US" sz="800" smtClean="0"/>
              <a:pPr/>
              <a:t>18</a:t>
            </a:fld>
            <a:endParaRPr lang="en-US" altLang="en-US" sz="800" dirty="0"/>
          </a:p>
        </p:txBody>
      </p:sp>
      <p:sp>
        <p:nvSpPr>
          <p:cNvPr id="147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74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dirty="0"/>
              <a:t>2.3 – Address Schemes</a:t>
            </a:r>
          </a:p>
          <a:p>
            <a:r>
              <a:rPr lang="en-US" dirty="0"/>
              <a:t>2.3.3. –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Verifying Connectivity 	</a:t>
            </a:r>
            <a:endParaRPr lang="en-US" dirty="0"/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en-US" dirty="0"/>
              <a:t>2.3.3.1 – </a:t>
            </a:r>
            <a:r>
              <a:rPr lang="en-US" dirty="0"/>
              <a:t>Interface Addressing Verification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0025715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25488" indent="-277813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16013" indent="-22225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563688" indent="-22225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09775" indent="-22225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4669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241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3813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385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92BF7359-0E25-442B-A56D-07ECF5CBFE8D}" type="slidenum">
              <a:rPr lang="en-US" altLang="en-US" sz="800" smtClean="0"/>
              <a:pPr/>
              <a:t>19</a:t>
            </a:fld>
            <a:endParaRPr lang="en-US" altLang="en-US" sz="800" dirty="0"/>
          </a:p>
        </p:txBody>
      </p:sp>
      <p:sp>
        <p:nvSpPr>
          <p:cNvPr id="147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74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dirty="0"/>
              <a:t>2.3 – Address Schemes</a:t>
            </a:r>
          </a:p>
          <a:p>
            <a:r>
              <a:rPr lang="en-US" dirty="0"/>
              <a:t>2.3.3. –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Verifying Connectivity 	</a:t>
            </a:r>
            <a:endParaRPr lang="en-US" dirty="0"/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en-US" dirty="0"/>
              <a:t>2.3.3.2 – </a:t>
            </a:r>
            <a:r>
              <a:rPr lang="en-US" dirty="0"/>
              <a:t>End-to-End Connectivity Test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6650742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2906053-E8A2-4DAD-B57C-C8945C1AD1DD}" type="slidenum">
              <a:rPr lang="en-US" smtClean="0"/>
              <a:pPr/>
              <a:t>2</a:t>
            </a:fld>
            <a:endParaRPr lang="es-ES" dirty="0"/>
          </a:p>
        </p:txBody>
      </p:sp>
      <p:sp>
        <p:nvSpPr>
          <p:cNvPr id="34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buFontTx/>
              <a:buNone/>
            </a:pPr>
            <a:r>
              <a:rPr lang="es-ES" b="0" dirty="0"/>
              <a:t>1.1 </a:t>
            </a:r>
            <a:r>
              <a:rPr lang="es-ES" dirty="0"/>
              <a:t>–</a:t>
            </a:r>
            <a:r>
              <a:rPr lang="es-ES" b="0" dirty="0"/>
              <a:t> Configuración inicial del router</a:t>
            </a:r>
          </a:p>
          <a:p>
            <a:pPr>
              <a:buFontTx/>
              <a:buNone/>
            </a:pPr>
            <a:r>
              <a:rPr lang="es-ES" b="0" baseline="0" dirty="0"/>
              <a:t>1.1.1 </a:t>
            </a:r>
            <a:r>
              <a:rPr lang="es-ES" dirty="0"/>
              <a:t>–</a:t>
            </a:r>
            <a:r>
              <a:rPr lang="es-ES" b="0" baseline="0" dirty="0"/>
              <a:t> Funciones de un router</a:t>
            </a:r>
            <a:endParaRPr lang="es-ES" b="0" dirty="0"/>
          </a:p>
          <a:p>
            <a:pPr>
              <a:buNone/>
              <a:defRPr/>
            </a:pPr>
            <a:r>
              <a:rPr lang="es-ES" b="0" dirty="0"/>
              <a:t>1.1.1.3 </a:t>
            </a:r>
            <a:r>
              <a:rPr lang="es-ES" dirty="0"/>
              <a:t>–</a:t>
            </a:r>
            <a:r>
              <a:rPr lang="es-ES" b="0" dirty="0"/>
              <a:t> Los routers son computadoras</a:t>
            </a:r>
          </a:p>
          <a:p>
            <a:pPr marL="112713" marR="0" indent="-112713" algn="l" defTabSz="1020763" rtl="0" eaLnBrk="0" fontAlgn="base" latinLnBrk="0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endParaRPr lang="es-ES" b="1" dirty="0"/>
          </a:p>
          <a:p>
            <a:pPr>
              <a:buFontTx/>
              <a:buNone/>
            </a:pPr>
            <a:endParaRPr lang="es-ES" b="1" dirty="0"/>
          </a:p>
        </p:txBody>
      </p:sp>
    </p:spTree>
    <p:extLst>
      <p:ext uri="{BB962C8B-B14F-4D97-AF65-F5344CB8AC3E}">
        <p14:creationId xmlns:p14="http://schemas.microsoft.com/office/powerpoint/2010/main" val="34736674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3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s-ES" b="0" dirty="0"/>
              <a:t>1.1 – Configuración inicial del router</a:t>
            </a:r>
          </a:p>
          <a:p>
            <a:pPr>
              <a:buFontTx/>
              <a:buNone/>
            </a:pPr>
            <a:r>
              <a:rPr lang="es-ES" b="0" baseline="0" dirty="0"/>
              <a:t>1.1.1 – Funciones de un router</a:t>
            </a:r>
            <a:endParaRPr lang="es-ES" b="0" dirty="0"/>
          </a:p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s-ES" b="0" dirty="0"/>
              <a:t>1.1.1.3 – Los routers son computadoras</a:t>
            </a:r>
          </a:p>
          <a:p>
            <a:pPr>
              <a:lnSpc>
                <a:spcPct val="80000"/>
              </a:lnSpc>
              <a:buFontTx/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998493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25488" indent="-277813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16013" indent="-22225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563688" indent="-22225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09775" indent="-22225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4669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241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3813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385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99470662-2A6C-4C51-9B3B-17DB6EFD3236}" type="slidenum">
              <a:rPr lang="en-US" altLang="en-US" sz="800" smtClean="0"/>
              <a:pPr/>
              <a:t>4</a:t>
            </a:fld>
            <a:endParaRPr lang="en-US" altLang="en-US" sz="800" dirty="0"/>
          </a:p>
        </p:txBody>
      </p:sp>
      <p:sp>
        <p:nvSpPr>
          <p:cNvPr id="1228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dirty="0"/>
              <a:t>2.2 – Basic Device Configuration</a:t>
            </a:r>
          </a:p>
          <a:p>
            <a:r>
              <a:rPr lang="en-US" dirty="0"/>
              <a:t>2.2.1 – Hostnames</a:t>
            </a:r>
          </a:p>
          <a:p>
            <a:r>
              <a:rPr lang="en-US" dirty="0"/>
              <a:t>2.2.1.1 –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Device Names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83547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25488" indent="-277813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16013" indent="-22225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563688" indent="-22225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09775" indent="-22225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4669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241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3813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385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99470662-2A6C-4C51-9B3B-17DB6EFD3236}" type="slidenum">
              <a:rPr lang="en-US" altLang="en-US" sz="800" smtClean="0"/>
              <a:pPr/>
              <a:t>5</a:t>
            </a:fld>
            <a:endParaRPr lang="en-US" altLang="en-US" sz="800" dirty="0"/>
          </a:p>
        </p:txBody>
      </p:sp>
      <p:sp>
        <p:nvSpPr>
          <p:cNvPr id="1228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dirty="0"/>
              <a:t>2.2 – Basic Device Configuration</a:t>
            </a:r>
          </a:p>
          <a:p>
            <a:r>
              <a:rPr lang="en-US" dirty="0"/>
              <a:t>2.2.1 – Hostnames</a:t>
            </a:r>
          </a:p>
          <a:p>
            <a:r>
              <a:rPr lang="en-US" dirty="0"/>
              <a:t>2.2.1.2 –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Configure Hostnames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90592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25488" indent="-277813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16013" indent="-22225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563688" indent="-22225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09775" indent="-22225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4669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241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3813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385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C0C7F319-4A3F-477B-9E4B-7E28D60B78E2}" type="slidenum">
              <a:rPr lang="en-US" altLang="en-US" sz="800" smtClean="0"/>
              <a:pPr/>
              <a:t>6</a:t>
            </a:fld>
            <a:endParaRPr lang="en-US" altLang="en-US" sz="800" dirty="0"/>
          </a:p>
        </p:txBody>
      </p:sp>
      <p:sp>
        <p:nvSpPr>
          <p:cNvPr id="1259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59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dirty="0"/>
              <a:t>2.2 – Basic Device Configuration</a:t>
            </a:r>
          </a:p>
          <a:p>
            <a:r>
              <a:rPr lang="en-US" dirty="0"/>
              <a:t>2.2.2 – Limit Access to Device Configurations</a:t>
            </a:r>
          </a:p>
          <a:p>
            <a:r>
              <a:rPr lang="en-US" dirty="0"/>
              <a:t>2.2.2.1 –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Secure Device Access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7917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25488" indent="-277813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16013" indent="-22225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563688" indent="-22225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09775" indent="-22225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4669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241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3813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385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3D88A166-5844-4FB4-97A9-214D99A1EE6A}" type="slidenum">
              <a:rPr lang="en-US" altLang="en-US" sz="800" smtClean="0"/>
              <a:pPr/>
              <a:t>7</a:t>
            </a:fld>
            <a:endParaRPr lang="en-US" altLang="en-US" sz="800" dirty="0"/>
          </a:p>
        </p:txBody>
      </p:sp>
      <p:sp>
        <p:nvSpPr>
          <p:cNvPr id="1290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90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dirty="0"/>
              <a:t>2.2 – Basic Device Configuration</a:t>
            </a:r>
          </a:p>
          <a:p>
            <a:r>
              <a:rPr lang="en-US" dirty="0"/>
              <a:t>2.2.2 – Limit Access to Device Configurations</a:t>
            </a:r>
          </a:p>
          <a:p>
            <a:r>
              <a:rPr lang="en-US" dirty="0"/>
              <a:t>2.2.2.2 –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Configure Passwords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45019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25488" indent="-277813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16013" indent="-22225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563688" indent="-22225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09775" indent="-22225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4669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241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3813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385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3D88A166-5844-4FB4-97A9-214D99A1EE6A}" type="slidenum">
              <a:rPr lang="en-US" altLang="en-US" sz="800" smtClean="0"/>
              <a:pPr/>
              <a:t>8</a:t>
            </a:fld>
            <a:endParaRPr lang="en-US" altLang="en-US" sz="800" dirty="0"/>
          </a:p>
        </p:txBody>
      </p:sp>
      <p:sp>
        <p:nvSpPr>
          <p:cNvPr id="1290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90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dirty="0"/>
              <a:t>2.2 – Basic Device Configuration</a:t>
            </a:r>
          </a:p>
          <a:p>
            <a:r>
              <a:rPr lang="en-US" dirty="0"/>
              <a:t>2.2.2 – Limit Access to Device Configurations</a:t>
            </a:r>
          </a:p>
          <a:p>
            <a:r>
              <a:rPr lang="en-US" dirty="0"/>
              <a:t>2.2.2.2 –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Configure Passwords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34723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2.2 – Basic Device Configuration</a:t>
            </a:r>
          </a:p>
          <a:p>
            <a:r>
              <a:rPr lang="en-US" dirty="0"/>
              <a:t>2.2.2 – Limit Access to Device Configurations</a:t>
            </a:r>
          </a:p>
          <a:p>
            <a:r>
              <a:rPr lang="en-US" dirty="0"/>
              <a:t>2.2.2.3 –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Encrypt Passwords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46087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Title Slide-animated gradi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469496" y="3809526"/>
            <a:ext cx="4319105" cy="288131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buNone/>
              <a:defRPr sz="1200" b="0" i="0">
                <a:solidFill>
                  <a:schemeClr val="accent5"/>
                </a:solidFill>
                <a:latin typeface="+mn-lt"/>
                <a:cs typeface="CiscoSans"/>
              </a:defRPr>
            </a:lvl1pPr>
            <a:lvl2pPr marL="342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/>
          </p:nvPr>
        </p:nvSpPr>
        <p:spPr>
          <a:xfrm>
            <a:off x="469496" y="4049523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5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/>
          </p:nvPr>
        </p:nvSpPr>
        <p:spPr>
          <a:xfrm>
            <a:off x="469496" y="4289520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5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63292" y="2872236"/>
            <a:ext cx="5925246" cy="29900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buFont typeface="Arial" panose="020B0604020202020204" pitchFamily="34" charset="0"/>
              <a:buNone/>
              <a:defRPr sz="2000" baseline="0">
                <a:solidFill>
                  <a:schemeClr val="bg2"/>
                </a:solidFill>
                <a:latin typeface="+mj-lt"/>
              </a:defRPr>
            </a:lvl1pPr>
            <a:lvl2pPr marL="304781" indent="0">
              <a:buNone/>
              <a:defRPr/>
            </a:lvl2pPr>
            <a:lvl3pPr marL="427401" indent="0">
              <a:buNone/>
              <a:defRPr/>
            </a:lvl3pPr>
            <a:lvl4pPr marL="516694" indent="0">
              <a:buNone/>
              <a:defRPr/>
            </a:lvl4pPr>
            <a:lvl5pPr marL="601221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itle 1"/>
          <p:cNvSpPr>
            <a:spLocks noGrp="1"/>
          </p:cNvSpPr>
          <p:nvPr>
            <p:ph type="ctrTitle"/>
          </p:nvPr>
        </p:nvSpPr>
        <p:spPr>
          <a:xfrm>
            <a:off x="425765" y="2300750"/>
            <a:ext cx="5955513" cy="64473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3600" b="0" i="0" spc="0" baseline="0">
                <a:solidFill>
                  <a:srgbClr val="38C6F4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6" name="Group 4"/>
          <p:cNvGrpSpPr>
            <a:grpSpLocks noChangeAspect="1"/>
          </p:cNvGrpSpPr>
          <p:nvPr userDrawn="1"/>
        </p:nvGrpSpPr>
        <p:grpSpPr bwMode="auto">
          <a:xfrm>
            <a:off x="492125" y="395288"/>
            <a:ext cx="796924" cy="423863"/>
            <a:chOff x="310" y="249"/>
            <a:chExt cx="502" cy="267"/>
          </a:xfrm>
          <a:solidFill>
            <a:schemeClr val="accent5"/>
          </a:solidFill>
        </p:grpSpPr>
        <p:sp>
          <p:nvSpPr>
            <p:cNvPr id="9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086725553"/>
      </p:ext>
    </p:extLst>
  </p:cSld>
  <p:clrMapOvr>
    <a:masterClrMapping/>
  </p:clrMapOvr>
  <p:transition spd="slow">
    <p:wipe/>
  </p:transition>
  <p:extLst>
    <p:ext uri="{DCECCB84-F9BA-43D5-87BE-67443E8EF086}">
      <p15:sldGuideLst xmlns:p15="http://schemas.microsoft.com/office/powerpoint/2012/main">
        <p15:guide id="1" orient="horz" pos="228" userDrawn="1">
          <p15:clr>
            <a:srgbClr val="FBAE40"/>
          </p15:clr>
        </p15:guide>
        <p15:guide id="2" pos="360" userDrawn="1">
          <p15:clr>
            <a:srgbClr val="FBAE40"/>
          </p15:clr>
        </p15:guide>
        <p15:guide id="3" orient="horz" pos="518" userDrawn="1">
          <p15:clr>
            <a:srgbClr val="FBAE40"/>
          </p15:clr>
        </p15:guide>
        <p15:guide id="4" pos="812" userDrawn="1">
          <p15:clr>
            <a:srgbClr val="FBAE40"/>
          </p15:clr>
        </p15:guide>
        <p15:guide id="5" pos="311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Closing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9143999" cy="5165874"/>
          </a:xfrm>
          <a:prstGeom prst="rect">
            <a:avLst/>
          </a:prstGeom>
        </p:spPr>
      </p:pic>
      <p:grpSp>
        <p:nvGrpSpPr>
          <p:cNvPr id="4" name="Group 4"/>
          <p:cNvGrpSpPr>
            <a:grpSpLocks noChangeAspect="1"/>
          </p:cNvGrpSpPr>
          <p:nvPr userDrawn="1"/>
        </p:nvGrpSpPr>
        <p:grpSpPr bwMode="auto">
          <a:xfrm>
            <a:off x="3746294" y="2129856"/>
            <a:ext cx="1617944" cy="860542"/>
            <a:chOff x="310" y="249"/>
            <a:chExt cx="502" cy="267"/>
          </a:xfrm>
          <a:solidFill>
            <a:schemeClr val="accent5"/>
          </a:solidFill>
        </p:grpSpPr>
        <p:sp>
          <p:nvSpPr>
            <p:cNvPr id="5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198843304"/>
      </p:ext>
    </p:extLst>
  </p:cSld>
  <p:clrMapOvr>
    <a:masterClrMapping/>
  </p:clrMapOvr>
  <p:transition spd="slow"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394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" name="Group 4"/>
          <p:cNvGrpSpPr>
            <a:grpSpLocks noChangeAspect="1"/>
          </p:cNvGrpSpPr>
          <p:nvPr userDrawn="1"/>
        </p:nvGrpSpPr>
        <p:grpSpPr bwMode="auto">
          <a:xfrm>
            <a:off x="3746294" y="2129856"/>
            <a:ext cx="1617944" cy="860542"/>
            <a:chOff x="310" y="249"/>
            <a:chExt cx="502" cy="267"/>
          </a:xfrm>
          <a:solidFill>
            <a:schemeClr val="accent5"/>
          </a:solidFill>
        </p:grpSpPr>
        <p:sp>
          <p:nvSpPr>
            <p:cNvPr id="5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7974899"/>
      </p:ext>
    </p:extLst>
  </p:cSld>
  <p:clrMapOvr>
    <a:masterClrMapping/>
  </p:clrMapOvr>
  <p:transition spd="slow">
    <p:wip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Closing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>
            <a:grpSpLocks noChangeAspect="1"/>
          </p:cNvGrpSpPr>
          <p:nvPr userDrawn="1"/>
        </p:nvGrpSpPr>
        <p:grpSpPr bwMode="auto">
          <a:xfrm>
            <a:off x="3746294" y="2129856"/>
            <a:ext cx="1617944" cy="860542"/>
            <a:chOff x="310" y="249"/>
            <a:chExt cx="502" cy="267"/>
          </a:xfrm>
          <a:solidFill>
            <a:schemeClr val="accent1">
              <a:lumMod val="75000"/>
            </a:schemeClr>
          </a:solidFill>
        </p:grpSpPr>
        <p:sp>
          <p:nvSpPr>
            <p:cNvPr id="5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51544963"/>
      </p:ext>
    </p:extLst>
  </p:cSld>
  <p:clrMapOvr>
    <a:masterClrMapping/>
  </p:clrMapOvr>
  <p:transition spd="slow">
    <p:wip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8473441" y="4954263"/>
            <a:ext cx="676910" cy="1892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25">
                <a:solidFill>
                  <a:schemeClr val="tx2"/>
                </a:solidFill>
              </a:defRPr>
            </a:lvl1pPr>
          </a:lstStyle>
          <a:p>
            <a:pPr defTabSz="385763">
              <a:defRPr/>
            </a:pPr>
            <a:fld id="{2F5CCB13-0A32-4557-88E9-079F0C330695}" type="slidenum">
              <a:rPr lang="en-US" kern="0" smtClean="0">
                <a:solidFill>
                  <a:srgbClr val="595959"/>
                </a:solidFill>
              </a:rPr>
              <a:pPr defTabSz="385763">
                <a:defRPr/>
              </a:pPr>
              <a:t>‹Nº›</a:t>
            </a:fld>
            <a:endParaRPr lang="en-US" kern="0" dirty="0">
              <a:solidFill>
                <a:srgbClr val="595959"/>
              </a:solidFill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144065" y="798944"/>
            <a:ext cx="8853286" cy="4155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182880" bIns="45720" numCol="1" anchor="t" anchorCtr="0" compatLnSpc="1">
            <a:prstTxWarp prst="textNoShape">
              <a:avLst/>
            </a:prstTxWarp>
          </a:bodyPr>
          <a:lstStyle>
            <a:lvl1pPr marL="169863" indent="-169863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>
                <a:solidFill>
                  <a:srgbClr val="000000"/>
                </a:solidFill>
              </a:defRPr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>
                <a:solidFill>
                  <a:srgbClr val="000000"/>
                </a:solidFill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>
                <a:solidFill>
                  <a:srgbClr val="000000"/>
                </a:solidFill>
              </a:defRPr>
            </a:lvl3pPr>
            <a:lvl4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>
                <a:solidFill>
                  <a:srgbClr val="000000"/>
                </a:solidFill>
              </a:defRPr>
            </a:lvl4pPr>
          </a:lstStyle>
          <a:p>
            <a:pPr lvl="0"/>
            <a:r>
              <a:rPr lang="en-US" dirty="0">
                <a:sym typeface="Arial" pitchFamily="34" charset="0"/>
              </a:rPr>
              <a:t>Click to edit Master text styles</a:t>
            </a:r>
          </a:p>
          <a:p>
            <a:pPr lvl="1"/>
            <a:r>
              <a:rPr lang="en-US" dirty="0">
                <a:sym typeface="Arial" pitchFamily="34" charset="0"/>
              </a:rPr>
              <a:t>Second level</a:t>
            </a:r>
          </a:p>
          <a:p>
            <a:pPr lvl="2"/>
            <a:r>
              <a:rPr lang="en-US" dirty="0">
                <a:sym typeface="Arial" pitchFamily="34" charset="0"/>
              </a:rPr>
              <a:t>Third level</a:t>
            </a:r>
          </a:p>
          <a:p>
            <a:pPr lvl="3"/>
            <a:r>
              <a:rPr lang="en-US" dirty="0">
                <a:sym typeface="Arial" pitchFamily="34" charset="0"/>
              </a:rPr>
              <a:t>Fourth level</a:t>
            </a:r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" y="41393"/>
            <a:ext cx="9144000" cy="757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defRPr sz="2400"/>
            </a:lvl1pPr>
          </a:lstStyle>
          <a:p>
            <a:pPr lvl="0"/>
            <a:r>
              <a:rPr lang="en-US" dirty="0">
                <a:sym typeface="Arial" pitchFamily="34" charset="0"/>
              </a:rPr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57996623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992501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itle Slide-animated gradi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469496" y="3809526"/>
            <a:ext cx="4319105" cy="288131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buNone/>
              <a:defRPr sz="1200" b="0" i="0">
                <a:solidFill>
                  <a:schemeClr val="accent1"/>
                </a:solidFill>
                <a:latin typeface="+mn-lt"/>
                <a:cs typeface="CiscoSans"/>
              </a:defRPr>
            </a:lvl1pPr>
            <a:lvl2pPr marL="342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/>
          </p:nvPr>
        </p:nvSpPr>
        <p:spPr>
          <a:xfrm>
            <a:off x="469496" y="4049523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1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/>
          </p:nvPr>
        </p:nvSpPr>
        <p:spPr>
          <a:xfrm>
            <a:off x="469496" y="4289520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1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6" name="Group 4"/>
          <p:cNvGrpSpPr>
            <a:grpSpLocks noChangeAspect="1"/>
          </p:cNvGrpSpPr>
          <p:nvPr userDrawn="1"/>
        </p:nvGrpSpPr>
        <p:grpSpPr bwMode="auto">
          <a:xfrm>
            <a:off x="492125" y="395288"/>
            <a:ext cx="796924" cy="423863"/>
            <a:chOff x="310" y="249"/>
            <a:chExt cx="502" cy="267"/>
          </a:xfrm>
          <a:solidFill>
            <a:srgbClr val="004C69"/>
          </a:solidFill>
        </p:grpSpPr>
        <p:sp>
          <p:nvSpPr>
            <p:cNvPr id="9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9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63292" y="2872236"/>
            <a:ext cx="5925246" cy="29900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buFont typeface="Arial" panose="020B0604020202020204" pitchFamily="34" charset="0"/>
              <a:buNone/>
              <a:defRPr sz="2000" baseline="0">
                <a:solidFill>
                  <a:schemeClr val="accent1"/>
                </a:solidFill>
                <a:latin typeface="+mj-lt"/>
              </a:defRPr>
            </a:lvl1pPr>
            <a:lvl2pPr marL="304781" indent="0">
              <a:buNone/>
              <a:defRPr/>
            </a:lvl2pPr>
            <a:lvl3pPr marL="427401" indent="0">
              <a:buNone/>
              <a:defRPr/>
            </a:lvl3pPr>
            <a:lvl4pPr marL="516694" indent="0">
              <a:buNone/>
              <a:defRPr/>
            </a:lvl4pPr>
            <a:lvl5pPr marL="601221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0" name="Title 1"/>
          <p:cNvSpPr>
            <a:spLocks noGrp="1"/>
          </p:cNvSpPr>
          <p:nvPr>
            <p:ph type="ctrTitle"/>
          </p:nvPr>
        </p:nvSpPr>
        <p:spPr>
          <a:xfrm>
            <a:off x="425765" y="2300750"/>
            <a:ext cx="5955513" cy="64473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3600" b="0" i="0" spc="0" baseline="0">
                <a:solidFill>
                  <a:schemeClr val="accent1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53042546"/>
      </p:ext>
    </p:extLst>
  </p:cSld>
  <p:clrMapOvr>
    <a:masterClrMapping/>
  </p:clrMapOvr>
  <p:transition spd="slow">
    <p:wipe/>
  </p:transition>
  <p:extLst>
    <p:ext uri="{DCECCB84-F9BA-43D5-87BE-67443E8EF086}">
      <p15:sldGuideLst xmlns:p15="http://schemas.microsoft.com/office/powerpoint/2012/main">
        <p15:guide id="1" orient="horz" pos="228" userDrawn="1">
          <p15:clr>
            <a:srgbClr val="FBAE40"/>
          </p15:clr>
        </p15:guide>
        <p15:guide id="2" pos="360" userDrawn="1">
          <p15:clr>
            <a:srgbClr val="FBAE40"/>
          </p15:clr>
        </p15:guide>
        <p15:guide id="3" orient="horz" pos="518" userDrawn="1">
          <p15:clr>
            <a:srgbClr val="FBAE40"/>
          </p15:clr>
        </p15:guide>
        <p15:guide id="4" pos="812" userDrawn="1">
          <p15:clr>
            <a:srgbClr val="FBAE40"/>
          </p15:clr>
        </p15:guide>
        <p15:guide id="5" pos="311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Title Slide-animated gradi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469496" y="3809526"/>
            <a:ext cx="4319105" cy="288131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buNone/>
              <a:defRPr sz="1200" b="0" i="0">
                <a:solidFill>
                  <a:schemeClr val="accent5"/>
                </a:solidFill>
                <a:latin typeface="+mn-lt"/>
                <a:cs typeface="CiscoSans"/>
              </a:defRPr>
            </a:lvl1pPr>
            <a:lvl2pPr marL="342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/>
          </p:nvPr>
        </p:nvSpPr>
        <p:spPr>
          <a:xfrm>
            <a:off x="469496" y="4049523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5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/>
          </p:nvPr>
        </p:nvSpPr>
        <p:spPr>
          <a:xfrm>
            <a:off x="469496" y="4289520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5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6" name="Group 4"/>
          <p:cNvGrpSpPr>
            <a:grpSpLocks noChangeAspect="1"/>
          </p:cNvGrpSpPr>
          <p:nvPr userDrawn="1"/>
        </p:nvGrpSpPr>
        <p:grpSpPr bwMode="auto">
          <a:xfrm>
            <a:off x="492125" y="395288"/>
            <a:ext cx="796924" cy="423863"/>
            <a:chOff x="310" y="249"/>
            <a:chExt cx="502" cy="267"/>
          </a:xfrm>
          <a:solidFill>
            <a:schemeClr val="accent5"/>
          </a:solidFill>
        </p:grpSpPr>
        <p:sp>
          <p:nvSpPr>
            <p:cNvPr id="9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9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63292" y="2872236"/>
            <a:ext cx="5925246" cy="29900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buFont typeface="Arial" panose="020B0604020202020204" pitchFamily="34" charset="0"/>
              <a:buNone/>
              <a:defRPr sz="2000" baseline="0">
                <a:solidFill>
                  <a:schemeClr val="bg2"/>
                </a:solidFill>
                <a:latin typeface="+mj-lt"/>
              </a:defRPr>
            </a:lvl1pPr>
            <a:lvl2pPr marL="304781" indent="0">
              <a:buNone/>
              <a:defRPr/>
            </a:lvl2pPr>
            <a:lvl3pPr marL="427401" indent="0">
              <a:buNone/>
              <a:defRPr/>
            </a:lvl3pPr>
            <a:lvl4pPr marL="516694" indent="0">
              <a:buNone/>
              <a:defRPr/>
            </a:lvl4pPr>
            <a:lvl5pPr marL="601221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0" name="Title 1"/>
          <p:cNvSpPr>
            <a:spLocks noGrp="1"/>
          </p:cNvSpPr>
          <p:nvPr>
            <p:ph type="ctrTitle"/>
          </p:nvPr>
        </p:nvSpPr>
        <p:spPr>
          <a:xfrm>
            <a:off x="425765" y="2300750"/>
            <a:ext cx="5955513" cy="64473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3600" b="0" i="0" spc="0" baseline="0">
                <a:solidFill>
                  <a:srgbClr val="38C6F4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74617842"/>
      </p:ext>
    </p:extLst>
  </p:cSld>
  <p:clrMapOvr>
    <a:masterClrMapping/>
  </p:clrMapOvr>
  <p:transition spd="slow">
    <p:wipe/>
  </p:transition>
  <p:extLst>
    <p:ext uri="{DCECCB84-F9BA-43D5-87BE-67443E8EF086}">
      <p15:sldGuideLst xmlns:p15="http://schemas.microsoft.com/office/powerpoint/2012/main">
        <p15:guide id="1" orient="horz" pos="228" userDrawn="1">
          <p15:clr>
            <a:srgbClr val="FBAE40"/>
          </p15:clr>
        </p15:guide>
        <p15:guide id="2" pos="360" userDrawn="1">
          <p15:clr>
            <a:srgbClr val="FBAE40"/>
          </p15:clr>
        </p15:guide>
        <p15:guide id="3" orient="horz" pos="518" userDrawn="1">
          <p15:clr>
            <a:srgbClr val="FBAE40"/>
          </p15:clr>
        </p15:guide>
        <p15:guide id="4" pos="812" userDrawn="1">
          <p15:clr>
            <a:srgbClr val="FBAE40"/>
          </p15:clr>
        </p15:guide>
        <p15:guide id="5" pos="311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Seg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rgbClr val="00394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416425" y="915409"/>
            <a:ext cx="7598042" cy="256994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4600" b="0" i="0" spc="0" baseline="0">
                <a:solidFill>
                  <a:schemeClr val="accent5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7"/>
          <p:cNvSpPr>
            <a:spLocks noChangeArrowheads="1"/>
          </p:cNvSpPr>
          <p:nvPr userDrawn="1"/>
        </p:nvSpPr>
        <p:spPr bwMode="ltGray">
          <a:xfrm>
            <a:off x="8515707" y="4742907"/>
            <a:ext cx="218414" cy="15451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1586" tIns="30792" rIns="61586" bIns="30792" anchor="b">
            <a:spAutoFit/>
          </a:bodyPr>
          <a:lstStyle/>
          <a:p>
            <a:pPr algn="r" defTabSz="610744" fontAlgn="auto">
              <a:spcBef>
                <a:spcPts val="0"/>
              </a:spcBef>
              <a:spcAft>
                <a:spcPts val="0"/>
              </a:spcAft>
              <a:defRPr/>
            </a:pPr>
            <a:fld id="{6A1E46DC-7EF6-4EA2-B285-14272867D133}" type="slidenum">
              <a:rPr lang="en-US" sz="60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CiscoSans Thin"/>
              </a:rPr>
              <a:pPr algn="r" defTabSz="610744" fontAlgn="auto">
                <a:spcBef>
                  <a:spcPts val="0"/>
                </a:spcBef>
                <a:spcAft>
                  <a:spcPts val="0"/>
                </a:spcAft>
                <a:defRPr/>
              </a:pPr>
              <a:t>‹Nº›</a:t>
            </a:fld>
            <a:endParaRPr lang="en-US" sz="600" dirty="0">
              <a:solidFill>
                <a:schemeClr val="accent5">
                  <a:lumMod val="50000"/>
                </a:schemeClr>
              </a:solidFill>
              <a:latin typeface="+mn-lt"/>
              <a:ea typeface="+mn-ea"/>
              <a:cs typeface="CiscoSans Thin"/>
            </a:endParaRPr>
          </a:p>
        </p:txBody>
      </p:sp>
      <p:sp>
        <p:nvSpPr>
          <p:cNvPr id="9" name="Rectangle 4"/>
          <p:cNvSpPr>
            <a:spLocks noChangeArrowheads="1"/>
          </p:cNvSpPr>
          <p:nvPr userDrawn="1"/>
        </p:nvSpPr>
        <p:spPr bwMode="ltGray">
          <a:xfrm>
            <a:off x="5867508" y="4741653"/>
            <a:ext cx="265801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61586" tIns="30792" rIns="61586" bIns="30792" anchor="b">
            <a:spAutoFit/>
          </a:bodyPr>
          <a:lstStyle/>
          <a:p>
            <a:pPr defTabSz="61074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dirty="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CiscoSans Thin"/>
              </a:rPr>
              <a:t>© 2016  Cisco and/or its affiliates. All rights reserved.   Cisco Confidential</a:t>
            </a:r>
          </a:p>
        </p:txBody>
      </p:sp>
      <p:grpSp>
        <p:nvGrpSpPr>
          <p:cNvPr id="11" name="Group 4"/>
          <p:cNvGrpSpPr>
            <a:grpSpLocks noChangeAspect="1"/>
          </p:cNvGrpSpPr>
          <p:nvPr userDrawn="1"/>
        </p:nvGrpSpPr>
        <p:grpSpPr bwMode="auto">
          <a:xfrm>
            <a:off x="508039" y="4715197"/>
            <a:ext cx="340257" cy="180974"/>
            <a:chOff x="310" y="249"/>
            <a:chExt cx="502" cy="267"/>
          </a:xfrm>
          <a:solidFill>
            <a:srgbClr val="086D8E"/>
          </a:solidFill>
        </p:grpSpPr>
        <p:sp>
          <p:nvSpPr>
            <p:cNvPr id="12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90854121"/>
      </p:ext>
    </p:extLst>
  </p:cSld>
  <p:clrMapOvr>
    <a:masterClrMapping/>
  </p:clrMapOvr>
  <p:transition spd="slow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ulti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74662" y="1347788"/>
            <a:ext cx="8280057" cy="3073946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285690" marR="0" indent="-285690" algn="ctr" defTabSz="45710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="0" i="0" baseline="0">
                <a:solidFill>
                  <a:schemeClr val="bg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rgbClr val="004C69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42967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29121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ircled_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Oval 11"/>
          <p:cNvSpPr/>
          <p:nvPr/>
        </p:nvSpPr>
        <p:spPr>
          <a:xfrm>
            <a:off x="575610" y="2552550"/>
            <a:ext cx="698624" cy="698624"/>
          </a:xfrm>
          <a:prstGeom prst="ellipse">
            <a:avLst/>
          </a:prstGeom>
          <a:solidFill>
            <a:schemeClr val="bg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solidFill>
                <a:srgbClr val="FFFFFF"/>
              </a:solidFill>
              <a:cs typeface="Arial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575610" y="1426607"/>
            <a:ext cx="698624" cy="698624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ln>
                <a:solidFill>
                  <a:schemeClr val="bg2"/>
                </a:solidFill>
              </a:ln>
              <a:solidFill>
                <a:schemeClr val="bg1"/>
              </a:solidFill>
              <a:cs typeface="Arial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575610" y="3653093"/>
            <a:ext cx="698624" cy="698624"/>
          </a:xfrm>
          <a:prstGeom prst="ellipse">
            <a:avLst/>
          </a:prstGeom>
          <a:solidFill>
            <a:schemeClr val="accent5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solidFill>
                <a:srgbClr val="049FD9"/>
              </a:solidFill>
              <a:cs typeface="Arial"/>
            </a:endParaRPr>
          </a:p>
        </p:txBody>
      </p:sp>
      <p:sp>
        <p:nvSpPr>
          <p:cNvPr id="24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1365250" y="1432522"/>
            <a:ext cx="5473700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1365250" y="2557793"/>
            <a:ext cx="5473700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7"/>
          <p:cNvSpPr>
            <a:spLocks noGrp="1"/>
          </p:cNvSpPr>
          <p:nvPr>
            <p:ph type="body" sz="quarter" idx="15"/>
          </p:nvPr>
        </p:nvSpPr>
        <p:spPr>
          <a:xfrm>
            <a:off x="1365250" y="3653093"/>
            <a:ext cx="5473700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575610" y="2552550"/>
            <a:ext cx="698624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4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29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575611" y="3651140"/>
            <a:ext cx="698624" cy="693381"/>
          </a:xfrm>
          <a:prstGeom prst="rect">
            <a:avLst/>
          </a:prstGeom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4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13" name="Text Placeholder 17"/>
          <p:cNvSpPr>
            <a:spLocks noGrp="1"/>
          </p:cNvSpPr>
          <p:nvPr>
            <p:ph type="body" sz="quarter" idx="19" hasCustomPrompt="1"/>
          </p:nvPr>
        </p:nvSpPr>
        <p:spPr>
          <a:xfrm>
            <a:off x="575610" y="1427248"/>
            <a:ext cx="698624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4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053872667"/>
      </p:ext>
    </p:extLst>
  </p:cSld>
  <p:clrMapOvr>
    <a:masterClrMapping/>
  </p:clrMapOvr>
  <p:transition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Circled_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Oval 11"/>
          <p:cNvSpPr/>
          <p:nvPr/>
        </p:nvSpPr>
        <p:spPr>
          <a:xfrm>
            <a:off x="575611" y="1979318"/>
            <a:ext cx="464815" cy="464815"/>
          </a:xfrm>
          <a:prstGeom prst="ellipse">
            <a:avLst/>
          </a:prstGeom>
          <a:solidFill>
            <a:srgbClr val="38C6F4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575610" y="1328927"/>
            <a:ext cx="464815" cy="464815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575611" y="2627446"/>
            <a:ext cx="464815" cy="464815"/>
          </a:xfrm>
          <a:prstGeom prst="ellipse">
            <a:avLst/>
          </a:prstGeom>
          <a:solidFill>
            <a:schemeClr val="bg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24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1172384" y="1334842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1172385" y="1984561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7"/>
          <p:cNvSpPr>
            <a:spLocks noGrp="1"/>
          </p:cNvSpPr>
          <p:nvPr>
            <p:ph type="body" sz="quarter" idx="15"/>
          </p:nvPr>
        </p:nvSpPr>
        <p:spPr>
          <a:xfrm>
            <a:off x="1172385" y="2627446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575611" y="1327521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28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575611" y="1979318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29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575612" y="2625493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13" name="Oval 12"/>
          <p:cNvSpPr/>
          <p:nvPr/>
        </p:nvSpPr>
        <p:spPr>
          <a:xfrm>
            <a:off x="575612" y="3274581"/>
            <a:ext cx="464815" cy="464815"/>
          </a:xfrm>
          <a:prstGeom prst="ellipse">
            <a:avLst/>
          </a:prstGeom>
          <a:solidFill>
            <a:schemeClr val="accent6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14" name="Text Placeholder 17"/>
          <p:cNvSpPr>
            <a:spLocks noGrp="1"/>
          </p:cNvSpPr>
          <p:nvPr>
            <p:ph type="body" sz="quarter" idx="19"/>
          </p:nvPr>
        </p:nvSpPr>
        <p:spPr>
          <a:xfrm>
            <a:off x="1172386" y="3274581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7"/>
          <p:cNvSpPr>
            <a:spLocks noGrp="1"/>
          </p:cNvSpPr>
          <p:nvPr>
            <p:ph type="body" sz="quarter" idx="20" hasCustomPrompt="1"/>
          </p:nvPr>
        </p:nvSpPr>
        <p:spPr>
          <a:xfrm>
            <a:off x="575613" y="3272628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4</a:t>
            </a:r>
          </a:p>
        </p:txBody>
      </p:sp>
      <p:sp>
        <p:nvSpPr>
          <p:cNvPr id="17" name="Oval 16"/>
          <p:cNvSpPr/>
          <p:nvPr/>
        </p:nvSpPr>
        <p:spPr>
          <a:xfrm>
            <a:off x="575613" y="3921716"/>
            <a:ext cx="464815" cy="464815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21"/>
          </p:nvPr>
        </p:nvSpPr>
        <p:spPr>
          <a:xfrm>
            <a:off x="1172387" y="3921716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7"/>
          <p:cNvSpPr>
            <a:spLocks noGrp="1"/>
          </p:cNvSpPr>
          <p:nvPr>
            <p:ph type="body" sz="quarter" idx="22" hasCustomPrompt="1"/>
          </p:nvPr>
        </p:nvSpPr>
        <p:spPr>
          <a:xfrm>
            <a:off x="575614" y="3919763"/>
            <a:ext cx="464815" cy="461327"/>
          </a:xfrm>
          <a:prstGeom prst="rect">
            <a:avLst/>
          </a:prstGeom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962125011"/>
      </p:ext>
    </p:extLst>
  </p:cSld>
  <p:clrMapOvr>
    <a:masterClrMapping/>
  </p:clrMapOvr>
  <p:transition spd="slow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Circled_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4C69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2" name="Oval 41"/>
          <p:cNvSpPr/>
          <p:nvPr/>
        </p:nvSpPr>
        <p:spPr>
          <a:xfrm>
            <a:off x="575611" y="1979318"/>
            <a:ext cx="464815" cy="464815"/>
          </a:xfrm>
          <a:prstGeom prst="ellipse">
            <a:avLst/>
          </a:prstGeom>
          <a:solidFill>
            <a:srgbClr val="38C6F4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43" name="Oval 42"/>
          <p:cNvSpPr/>
          <p:nvPr/>
        </p:nvSpPr>
        <p:spPr>
          <a:xfrm>
            <a:off x="575610" y="1328927"/>
            <a:ext cx="464815" cy="464815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rgbClr val="FFFFFF"/>
              </a:solidFill>
              <a:cs typeface="Arial"/>
            </a:endParaRPr>
          </a:p>
        </p:txBody>
      </p:sp>
      <p:sp>
        <p:nvSpPr>
          <p:cNvPr id="44" name="Oval 43"/>
          <p:cNvSpPr/>
          <p:nvPr/>
        </p:nvSpPr>
        <p:spPr>
          <a:xfrm>
            <a:off x="575611" y="2627446"/>
            <a:ext cx="464815" cy="464815"/>
          </a:xfrm>
          <a:prstGeom prst="ellipse">
            <a:avLst/>
          </a:prstGeom>
          <a:solidFill>
            <a:schemeClr val="bg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45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1172384" y="1334842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6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1172385" y="1984561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Text Placeholder 17"/>
          <p:cNvSpPr>
            <a:spLocks noGrp="1"/>
          </p:cNvSpPr>
          <p:nvPr>
            <p:ph type="body" sz="quarter" idx="15"/>
          </p:nvPr>
        </p:nvSpPr>
        <p:spPr>
          <a:xfrm>
            <a:off x="1172385" y="2627446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575611" y="1327521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49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575611" y="1979318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50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575612" y="2625493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51" name="Oval 50"/>
          <p:cNvSpPr/>
          <p:nvPr/>
        </p:nvSpPr>
        <p:spPr>
          <a:xfrm>
            <a:off x="575612" y="3274581"/>
            <a:ext cx="464815" cy="464815"/>
          </a:xfrm>
          <a:prstGeom prst="ellipse">
            <a:avLst/>
          </a:prstGeom>
          <a:solidFill>
            <a:schemeClr val="accent6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52" name="Text Placeholder 17"/>
          <p:cNvSpPr>
            <a:spLocks noGrp="1"/>
          </p:cNvSpPr>
          <p:nvPr>
            <p:ph type="body" sz="quarter" idx="19"/>
          </p:nvPr>
        </p:nvSpPr>
        <p:spPr>
          <a:xfrm>
            <a:off x="1172386" y="3274581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3" name="Text Placeholder 17"/>
          <p:cNvSpPr>
            <a:spLocks noGrp="1"/>
          </p:cNvSpPr>
          <p:nvPr>
            <p:ph type="body" sz="quarter" idx="20" hasCustomPrompt="1"/>
          </p:nvPr>
        </p:nvSpPr>
        <p:spPr>
          <a:xfrm>
            <a:off x="575613" y="3272628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4</a:t>
            </a:r>
          </a:p>
        </p:txBody>
      </p:sp>
      <p:sp>
        <p:nvSpPr>
          <p:cNvPr id="54" name="Oval 53"/>
          <p:cNvSpPr/>
          <p:nvPr/>
        </p:nvSpPr>
        <p:spPr>
          <a:xfrm>
            <a:off x="575613" y="3921716"/>
            <a:ext cx="464815" cy="464815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55" name="Text Placeholder 17"/>
          <p:cNvSpPr>
            <a:spLocks noGrp="1"/>
          </p:cNvSpPr>
          <p:nvPr>
            <p:ph type="body" sz="quarter" idx="21"/>
          </p:nvPr>
        </p:nvSpPr>
        <p:spPr>
          <a:xfrm>
            <a:off x="1172387" y="3921716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Text Placeholder 17"/>
          <p:cNvSpPr>
            <a:spLocks noGrp="1"/>
          </p:cNvSpPr>
          <p:nvPr>
            <p:ph type="body" sz="quarter" idx="22" hasCustomPrompt="1"/>
          </p:nvPr>
        </p:nvSpPr>
        <p:spPr>
          <a:xfrm>
            <a:off x="575614" y="3919763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5</a:t>
            </a:r>
          </a:p>
        </p:txBody>
      </p:sp>
      <p:sp>
        <p:nvSpPr>
          <p:cNvPr id="57" name="Oval 56"/>
          <p:cNvSpPr/>
          <p:nvPr/>
        </p:nvSpPr>
        <p:spPr>
          <a:xfrm>
            <a:off x="4414576" y="1983084"/>
            <a:ext cx="464815" cy="464815"/>
          </a:xfrm>
          <a:prstGeom prst="ellipse">
            <a:avLst/>
          </a:prstGeom>
          <a:solidFill>
            <a:schemeClr val="accent6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58" name="Oval 57"/>
          <p:cNvSpPr/>
          <p:nvPr/>
        </p:nvSpPr>
        <p:spPr>
          <a:xfrm>
            <a:off x="4414575" y="1332693"/>
            <a:ext cx="464815" cy="464815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59" name="Oval 58"/>
          <p:cNvSpPr/>
          <p:nvPr/>
        </p:nvSpPr>
        <p:spPr>
          <a:xfrm>
            <a:off x="4414576" y="2631212"/>
            <a:ext cx="464815" cy="464815"/>
          </a:xfrm>
          <a:prstGeom prst="ellipse">
            <a:avLst/>
          </a:prstGeom>
          <a:solidFill>
            <a:schemeClr val="accent5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60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5011349" y="1338608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1" name="Text Placeholder 17"/>
          <p:cNvSpPr>
            <a:spLocks noGrp="1"/>
          </p:cNvSpPr>
          <p:nvPr>
            <p:ph type="body" sz="quarter" idx="24"/>
          </p:nvPr>
        </p:nvSpPr>
        <p:spPr>
          <a:xfrm>
            <a:off x="5011350" y="1988327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2" name="Text Placeholder 17"/>
          <p:cNvSpPr>
            <a:spLocks noGrp="1"/>
          </p:cNvSpPr>
          <p:nvPr>
            <p:ph type="body" sz="quarter" idx="25"/>
          </p:nvPr>
        </p:nvSpPr>
        <p:spPr>
          <a:xfrm>
            <a:off x="5011350" y="2631212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3" name="Text Placeholder 17"/>
          <p:cNvSpPr>
            <a:spLocks noGrp="1"/>
          </p:cNvSpPr>
          <p:nvPr>
            <p:ph type="body" sz="quarter" idx="26" hasCustomPrompt="1"/>
          </p:nvPr>
        </p:nvSpPr>
        <p:spPr>
          <a:xfrm>
            <a:off x="4414576" y="1331287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6</a:t>
            </a:r>
          </a:p>
        </p:txBody>
      </p:sp>
      <p:sp>
        <p:nvSpPr>
          <p:cNvPr id="64" name="Text Placeholder 17"/>
          <p:cNvSpPr>
            <a:spLocks noGrp="1"/>
          </p:cNvSpPr>
          <p:nvPr>
            <p:ph type="body" sz="quarter" idx="27" hasCustomPrompt="1"/>
          </p:nvPr>
        </p:nvSpPr>
        <p:spPr>
          <a:xfrm>
            <a:off x="4414576" y="1983084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7</a:t>
            </a:r>
          </a:p>
        </p:txBody>
      </p:sp>
      <p:sp>
        <p:nvSpPr>
          <p:cNvPr id="65" name="Text Placeholder 17"/>
          <p:cNvSpPr>
            <a:spLocks noGrp="1"/>
          </p:cNvSpPr>
          <p:nvPr>
            <p:ph type="body" sz="quarter" idx="28" hasCustomPrompt="1"/>
          </p:nvPr>
        </p:nvSpPr>
        <p:spPr>
          <a:xfrm>
            <a:off x="4414577" y="2629259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8</a:t>
            </a:r>
          </a:p>
        </p:txBody>
      </p:sp>
      <p:sp>
        <p:nvSpPr>
          <p:cNvPr id="66" name="Oval 65"/>
          <p:cNvSpPr/>
          <p:nvPr/>
        </p:nvSpPr>
        <p:spPr>
          <a:xfrm>
            <a:off x="4414577" y="3278347"/>
            <a:ext cx="464815" cy="464815"/>
          </a:xfrm>
          <a:prstGeom prst="ellipse">
            <a:avLst/>
          </a:prstGeom>
          <a:solidFill>
            <a:schemeClr val="bg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67" name="Text Placeholder 17"/>
          <p:cNvSpPr>
            <a:spLocks noGrp="1"/>
          </p:cNvSpPr>
          <p:nvPr>
            <p:ph type="body" sz="quarter" idx="29"/>
          </p:nvPr>
        </p:nvSpPr>
        <p:spPr>
          <a:xfrm>
            <a:off x="5011351" y="3278347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8" name="Text Placeholder 17"/>
          <p:cNvSpPr>
            <a:spLocks noGrp="1"/>
          </p:cNvSpPr>
          <p:nvPr>
            <p:ph type="body" sz="quarter" idx="30" hasCustomPrompt="1"/>
          </p:nvPr>
        </p:nvSpPr>
        <p:spPr>
          <a:xfrm>
            <a:off x="4414578" y="3276394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9</a:t>
            </a:r>
          </a:p>
        </p:txBody>
      </p:sp>
      <p:sp>
        <p:nvSpPr>
          <p:cNvPr id="69" name="Oval 68"/>
          <p:cNvSpPr/>
          <p:nvPr/>
        </p:nvSpPr>
        <p:spPr>
          <a:xfrm>
            <a:off x="4414578" y="3925482"/>
            <a:ext cx="464815" cy="464815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70" name="Text Placeholder 17"/>
          <p:cNvSpPr>
            <a:spLocks noGrp="1"/>
          </p:cNvSpPr>
          <p:nvPr>
            <p:ph type="body" sz="quarter" idx="31"/>
          </p:nvPr>
        </p:nvSpPr>
        <p:spPr>
          <a:xfrm>
            <a:off x="5011352" y="3925482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1" name="Text Placeholder 17"/>
          <p:cNvSpPr>
            <a:spLocks noGrp="1"/>
          </p:cNvSpPr>
          <p:nvPr>
            <p:ph type="body" sz="quarter" idx="32" hasCustomPrompt="1"/>
          </p:nvPr>
        </p:nvSpPr>
        <p:spPr>
          <a:xfrm>
            <a:off x="4414579" y="3923529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3643099958"/>
      </p:ext>
    </p:extLst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5"/>
          <p:cNvSpPr>
            <a:spLocks noGrp="1"/>
          </p:cNvSpPr>
          <p:nvPr>
            <p:ph type="title"/>
          </p:nvPr>
        </p:nvSpPr>
        <p:spPr bwMode="auto">
          <a:xfrm>
            <a:off x="438150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/>
              <a:t>Title Goes Here</a:t>
            </a:r>
          </a:p>
        </p:txBody>
      </p:sp>
      <p:sp>
        <p:nvSpPr>
          <p:cNvPr id="12" name="Rectangle 7"/>
          <p:cNvSpPr>
            <a:spLocks noChangeArrowheads="1"/>
          </p:cNvSpPr>
          <p:nvPr/>
        </p:nvSpPr>
        <p:spPr bwMode="ltGray">
          <a:xfrm>
            <a:off x="8515707" y="4742907"/>
            <a:ext cx="218414" cy="15451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1586" tIns="30792" rIns="61586" bIns="30792" anchor="b">
            <a:spAutoFit/>
          </a:bodyPr>
          <a:lstStyle/>
          <a:p>
            <a:pPr algn="r" defTabSz="610744" fontAlgn="auto">
              <a:spcBef>
                <a:spcPts val="0"/>
              </a:spcBef>
              <a:spcAft>
                <a:spcPts val="0"/>
              </a:spcAft>
              <a:defRPr/>
            </a:pPr>
            <a:fld id="{6A1E46DC-7EF6-4EA2-B285-14272867D133}" type="slidenum">
              <a:rPr lang="en-US" sz="600">
                <a:solidFill>
                  <a:schemeClr val="accent3">
                    <a:lumMod val="85000"/>
                  </a:schemeClr>
                </a:solidFill>
                <a:latin typeface="+mn-lt"/>
                <a:ea typeface="+mn-ea"/>
                <a:cs typeface="CiscoSans Thin"/>
              </a:rPr>
              <a:pPr algn="r" defTabSz="610744" fontAlgn="auto">
                <a:spcBef>
                  <a:spcPts val="0"/>
                </a:spcBef>
                <a:spcAft>
                  <a:spcPts val="0"/>
                </a:spcAft>
                <a:defRPr/>
              </a:pPr>
              <a:t>‹Nº›</a:t>
            </a:fld>
            <a:endParaRPr lang="en-US" sz="600" dirty="0">
              <a:solidFill>
                <a:schemeClr val="accent3">
                  <a:lumMod val="85000"/>
                </a:schemeClr>
              </a:solidFill>
              <a:latin typeface="+mn-lt"/>
              <a:ea typeface="+mn-ea"/>
              <a:cs typeface="CiscoSans Thin"/>
            </a:endParaRPr>
          </a:p>
        </p:txBody>
      </p:sp>
      <p:sp>
        <p:nvSpPr>
          <p:cNvPr id="13" name="Rectangle 4"/>
          <p:cNvSpPr>
            <a:spLocks noChangeArrowheads="1"/>
          </p:cNvSpPr>
          <p:nvPr/>
        </p:nvSpPr>
        <p:spPr bwMode="ltGray">
          <a:xfrm>
            <a:off x="5867508" y="4741653"/>
            <a:ext cx="265801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61586" tIns="30792" rIns="61586" bIns="30792" anchor="b">
            <a:spAutoFit/>
          </a:bodyPr>
          <a:lstStyle/>
          <a:p>
            <a:pPr defTabSz="61074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dirty="0">
                <a:solidFill>
                  <a:schemeClr val="accent3">
                    <a:lumMod val="85000"/>
                  </a:schemeClr>
                </a:solidFill>
                <a:latin typeface="+mn-lt"/>
                <a:ea typeface="+mn-ea"/>
                <a:cs typeface="CiscoSans Thin"/>
              </a:rPr>
              <a:t>© 2016  Cisco and/or its affiliates. All rights reserved.   Cisco Confidential</a:t>
            </a:r>
          </a:p>
        </p:txBody>
      </p:sp>
      <p:grpSp>
        <p:nvGrpSpPr>
          <p:cNvPr id="6" name="Group 4"/>
          <p:cNvGrpSpPr>
            <a:grpSpLocks noChangeAspect="1"/>
          </p:cNvGrpSpPr>
          <p:nvPr userDrawn="1"/>
        </p:nvGrpSpPr>
        <p:grpSpPr bwMode="auto">
          <a:xfrm>
            <a:off x="508039" y="4715197"/>
            <a:ext cx="340257" cy="180974"/>
            <a:chOff x="310" y="249"/>
            <a:chExt cx="502" cy="267"/>
          </a:xfrm>
          <a:solidFill>
            <a:schemeClr val="accent5"/>
          </a:solidFill>
        </p:grpSpPr>
        <p:sp>
          <p:nvSpPr>
            <p:cNvPr id="7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62" r:id="rId1"/>
    <p:sldLayoutId id="2147484013" r:id="rId2"/>
    <p:sldLayoutId id="2147484014" r:id="rId3"/>
    <p:sldLayoutId id="2147483965" r:id="rId4"/>
    <p:sldLayoutId id="2147483967" r:id="rId5"/>
    <p:sldLayoutId id="2147483995" r:id="rId6"/>
    <p:sldLayoutId id="2147484007" r:id="rId7"/>
    <p:sldLayoutId id="2147484010" r:id="rId8"/>
    <p:sldLayoutId id="2147484011" r:id="rId9"/>
    <p:sldLayoutId id="2147484015" r:id="rId10"/>
    <p:sldLayoutId id="2147483998" r:id="rId11"/>
    <p:sldLayoutId id="2147484027" r:id="rId12"/>
    <p:sldLayoutId id="2147484029" r:id="rId13"/>
    <p:sldLayoutId id="2147484031" r:id="rId14"/>
  </p:sldLayoutIdLst>
  <p:transition spd="slow">
    <p:wipe/>
  </p:transition>
  <p:txStyles>
    <p:titleStyle>
      <a:lvl1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lang="en-US" sz="3200" kern="1200" dirty="0">
          <a:solidFill>
            <a:schemeClr val="accent4"/>
          </a:solidFill>
          <a:latin typeface="+mj-lt"/>
          <a:ea typeface="ＭＳ Ｐゴシック" charset="0"/>
          <a:cs typeface="CiscoSans"/>
        </a:defRPr>
      </a:lvl1pPr>
      <a:lvl2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  <a:cs typeface="CiscoSans" pitchFamily="34" charset="0"/>
        </a:defRPr>
      </a:lvl2pPr>
      <a:lvl3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  <a:cs typeface="CiscoSans" pitchFamily="34" charset="0"/>
        </a:defRPr>
      </a:lvl3pPr>
      <a:lvl4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  <a:cs typeface="CiscoSans" pitchFamily="34" charset="0"/>
        </a:defRPr>
      </a:lvl4pPr>
      <a:lvl5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  <a:cs typeface="CiscoSans" pitchFamily="34" charset="0"/>
        </a:defRPr>
      </a:lvl5pPr>
      <a:lvl6pPr marL="4572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6pPr>
      <a:lvl7pPr marL="9144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7pPr>
      <a:lvl8pPr marL="13716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8pPr>
      <a:lvl9pPr marL="18288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9pPr>
    </p:titleStyle>
    <p:bodyStyle>
      <a:lvl1pPr marL="169863" indent="-169863" algn="l" defTabSz="684213" rtl="0" eaLnBrk="1" fontAlgn="base" hangingPunct="1">
        <a:lnSpc>
          <a:spcPct val="95000"/>
        </a:lnSpc>
        <a:spcBef>
          <a:spcPts val="1075"/>
        </a:spcBef>
        <a:spcAft>
          <a:spcPct val="0"/>
        </a:spcAft>
        <a:buClr>
          <a:schemeClr val="tx2"/>
        </a:buClr>
        <a:buSzPct val="90000"/>
        <a:buFont typeface="Arial" charset="0"/>
        <a:buChar char="•"/>
        <a:defRPr lang="en-US" sz="15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1pPr>
      <a:lvl2pPr marL="358775" indent="-215900" algn="l" defTabSz="684213" rtl="0" eaLnBrk="1" fontAlgn="base" hangingPunct="1">
        <a:lnSpc>
          <a:spcPct val="95000"/>
        </a:lnSpc>
        <a:spcBef>
          <a:spcPts val="600"/>
        </a:spcBef>
        <a:spcAft>
          <a:spcPct val="0"/>
        </a:spcAft>
        <a:buClr>
          <a:schemeClr val="tx2"/>
        </a:buClr>
        <a:buFont typeface="Arial" charset="0"/>
        <a:buChar char="•"/>
        <a:defRPr lang="en-US" sz="14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2pPr>
      <a:lvl3pPr marL="431800" indent="-169863" algn="l" defTabSz="684213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2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3pPr>
      <a:lvl4pPr marL="503238" indent="-169863" algn="l" defTabSz="684213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1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4pPr>
      <a:lvl5pPr marL="574675" indent="-169863" algn="l" defTabSz="684213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1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5pPr>
      <a:lvl6pPr marL="863856" indent="-171445" algn="l" defTabSz="685777" rtl="0" eaLnBrk="1" latinLnBrk="0" hangingPunct="1">
        <a:spcBef>
          <a:spcPts val="600"/>
        </a:spcBef>
        <a:buFont typeface="Arial" pitchFamily="34" charset="0"/>
        <a:buChar char="•"/>
        <a:defRPr sz="9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935844" indent="-171422" algn="l" defTabSz="685777" rtl="0" eaLnBrk="1" latinLnBrk="0" hangingPunct="1">
        <a:spcBef>
          <a:spcPts val="600"/>
        </a:spcBef>
        <a:buFont typeface="Arial" pitchFamily="34" charset="0"/>
        <a:buChar char="•"/>
        <a:defRPr sz="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400220" indent="0" algn="l" defTabSz="685777" rtl="0" eaLnBrk="1" latinLnBrk="0" hangingPunct="1">
        <a:spcBef>
          <a:spcPct val="20000"/>
        </a:spcBef>
        <a:buFont typeface="Arial" pitchFamily="34" charset="0"/>
        <a:buNone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53" indent="-171445" algn="l" defTabSz="68577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86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777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65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55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41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32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20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10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33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6424" y="915409"/>
            <a:ext cx="7828941" cy="2316522"/>
          </a:xfrm>
        </p:spPr>
        <p:txBody>
          <a:bodyPr/>
          <a:lstStyle/>
          <a:p>
            <a:pPr marL="742950" indent="-742950">
              <a:buFont typeface="+mj-lt"/>
              <a:buAutoNum type="arabicPeriod" startAt="2"/>
            </a:pPr>
            <a:r>
              <a:rPr lang="en-US" sz="4000" dirty="0"/>
              <a:t>Configure a Network Operating System Basic Device Configuration</a:t>
            </a:r>
          </a:p>
        </p:txBody>
      </p:sp>
    </p:spTree>
    <p:extLst>
      <p:ext uri="{BB962C8B-B14F-4D97-AF65-F5344CB8AC3E}">
        <p14:creationId xmlns:p14="http://schemas.microsoft.com/office/powerpoint/2010/main" val="3551905410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4065" y="660400"/>
            <a:ext cx="8623758" cy="984733"/>
          </a:xfrm>
        </p:spPr>
        <p:txBody>
          <a:bodyPr/>
          <a:lstStyle/>
          <a:p>
            <a:r>
              <a:rPr lang="en-CA" altLang="en-US" dirty="0"/>
              <a:t>Banners are messages that are displayed when someone attempts to gain access to a device. Banners are an important part of the legal process in the event that someone is prosecuted for breaking into a device. </a:t>
            </a:r>
          </a:p>
        </p:txBody>
      </p:sp>
      <p:sp>
        <p:nvSpPr>
          <p:cNvPr id="727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/>
              <a:t>Limit Access to Device Configurations</a:t>
            </a:r>
            <a:br>
              <a:rPr lang="en-US" sz="1600" dirty="0"/>
            </a:br>
            <a:r>
              <a:rPr lang="en-CA" altLang="en-US" dirty="0"/>
              <a:t>Banner Messages</a:t>
            </a:r>
          </a:p>
        </p:txBody>
      </p:sp>
      <p:sp>
        <p:nvSpPr>
          <p:cNvPr id="12" name="Content Placeholder 2"/>
          <p:cNvSpPr txBox="1">
            <a:spLocks/>
          </p:cNvSpPr>
          <p:nvPr/>
        </p:nvSpPr>
        <p:spPr bwMode="auto">
          <a:xfrm>
            <a:off x="144064" y="1748069"/>
            <a:ext cx="5210767" cy="29281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182880" bIns="45720" numCol="1" anchor="t" anchorCtr="0" compatLnSpc="1">
            <a:prstTxWarp prst="textNoShape">
              <a:avLst/>
            </a:prstTxWarp>
          </a:bodyPr>
          <a:lstStyle>
            <a:lvl1pPr marL="169863" indent="-169863" algn="l" defTabSz="684213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§"/>
              <a:defRPr lang="en-US" sz="15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1pPr>
            <a:lvl2pPr marL="358775" indent="-215900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charset="0"/>
              <a:buChar char="•"/>
              <a:defRPr lang="en-US" sz="14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2pPr>
            <a:lvl3pPr marL="431800" indent="-169863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lang="en-US" sz="12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3pPr>
            <a:lvl4pPr marL="503238" indent="-169863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lang="en-US" sz="11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4pPr>
            <a:lvl5pPr marL="574675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5pPr>
            <a:lvl6pPr marL="863856" indent="-171445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5844" indent="-171422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20" indent="0" algn="l" defTabSz="685777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53" indent="-171445" algn="l" defTabSz="6857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dirty="0"/>
              <a:t>Configured using the</a:t>
            </a:r>
            <a:r>
              <a:rPr lang="en-US" altLang="en-US" b="1" dirty="0">
                <a:cs typeface="Courier New" pitchFamily="49" charset="0"/>
              </a:rPr>
              <a:t> banner motd </a:t>
            </a:r>
            <a:r>
              <a:rPr lang="en-US" altLang="en-US" i="1" dirty="0">
                <a:cs typeface="Courier New" pitchFamily="49" charset="0"/>
              </a:rPr>
              <a:t>delimiter message delimiter</a:t>
            </a:r>
            <a:r>
              <a:rPr lang="en-US" altLang="en-US" b="1" dirty="0">
                <a:cs typeface="Courier New" pitchFamily="49" charset="0"/>
              </a:rPr>
              <a:t> </a:t>
            </a:r>
            <a:r>
              <a:rPr lang="en-US" altLang="en-US" dirty="0"/>
              <a:t>command from global configuration mode. The delimiting character can be any character as long as it </a:t>
            </a:r>
            <a:r>
              <a:rPr lang="en-US" altLang="en-US" dirty="0" err="1"/>
              <a:t>isunique</a:t>
            </a:r>
            <a:r>
              <a:rPr lang="en-US" altLang="en-US" dirty="0"/>
              <a:t> and does not occur in the message (e.g., #$%^&amp;*)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0" y="1371600"/>
            <a:ext cx="3553778" cy="1986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46885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/>
              <a:t>Limit Access to Device Configurations</a:t>
            </a:r>
            <a:br>
              <a:rPr lang="en-US" sz="1600" dirty="0"/>
            </a:br>
            <a:r>
              <a:rPr lang="en-CA" altLang="en-US" dirty="0"/>
              <a:t>Syntax Checker – Limiting Access to a Switch</a:t>
            </a:r>
          </a:p>
        </p:txBody>
      </p:sp>
      <p:sp>
        <p:nvSpPr>
          <p:cNvPr id="10" name="Rectangle 6"/>
          <p:cNvSpPr txBox="1">
            <a:spLocks noChangeArrowheads="1"/>
          </p:cNvSpPr>
          <p:nvPr/>
        </p:nvSpPr>
        <p:spPr bwMode="auto">
          <a:xfrm>
            <a:off x="1672610" y="792864"/>
            <a:ext cx="5244704" cy="4095991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182880" bIns="45720" numCol="1" anchor="ctr" anchorCtr="0" compatLnSpc="1">
            <a:prstTxWarp prst="textNoShape">
              <a:avLst/>
            </a:prstTxWarp>
          </a:bodyPr>
          <a:lstStyle>
            <a:lvl1pPr marL="169863" indent="-169863" algn="l" defTabSz="684213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§"/>
              <a:defRPr lang="en-US" sz="15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1pPr>
            <a:lvl2pPr marL="358775" indent="-215900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charset="0"/>
              <a:buChar char="•"/>
              <a:defRPr lang="en-US" sz="14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2pPr>
            <a:lvl3pPr marL="431800" indent="-169863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lang="en-US" sz="12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3pPr>
            <a:lvl4pPr marL="503238" indent="-169863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lang="en-US" sz="11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4pPr>
            <a:lvl5pPr marL="574675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5pPr>
            <a:lvl6pPr marL="863856" indent="-171445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5844" indent="-171422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20" indent="0" algn="l" defTabSz="685777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53" indent="-171445" algn="l" defTabSz="6857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sz="1200" dirty="0">
                <a:ea typeface="ＭＳ Ｐゴシック" pitchFamily="34" charset="-128"/>
                <a:cs typeface="Courier New" pitchFamily="49" charset="0"/>
              </a:rPr>
              <a:t>Encrypt all passwords.</a:t>
            </a:r>
          </a:p>
          <a:p>
            <a:pPr marL="0" indent="0">
              <a:spcBef>
                <a:spcPct val="0"/>
              </a:spcBef>
              <a:spcAft>
                <a:spcPts val="0"/>
              </a:spcAft>
              <a:buNone/>
            </a:pPr>
            <a:r>
              <a:rPr lang="en-US" altLang="ja-JP" sz="1050" dirty="0"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Sw-Floor-1(config)# </a:t>
            </a:r>
            <a:r>
              <a:rPr lang="en-US" altLang="ja-JP" sz="1050" b="1" dirty="0"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service password-encryption</a:t>
            </a:r>
          </a:p>
          <a:p>
            <a:pPr marL="0" indent="0">
              <a:spcBef>
                <a:spcPct val="0"/>
              </a:spcBef>
              <a:spcAft>
                <a:spcPts val="0"/>
              </a:spcAft>
              <a:buNone/>
            </a:pPr>
            <a:r>
              <a:rPr lang="en-US" altLang="ja-JP" sz="1050" dirty="0"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Sw-Floor-1(config)#</a:t>
            </a:r>
          </a:p>
          <a:p>
            <a:pPr marL="0" indent="0">
              <a:spcBef>
                <a:spcPct val="0"/>
              </a:spcBef>
              <a:spcAft>
                <a:spcPts val="0"/>
              </a:spcAft>
              <a:buNone/>
            </a:pPr>
            <a:endParaRPr lang="en-US" altLang="ja-JP" sz="1050" dirty="0">
              <a:latin typeface="Courier New" pitchFamily="49" charset="0"/>
              <a:ea typeface="ＭＳ Ｐゴシック" pitchFamily="34" charset="-128"/>
              <a:cs typeface="Courier New" pitchFamily="49" charset="0"/>
            </a:endParaRPr>
          </a:p>
          <a:p>
            <a:pPr marL="0" indent="0">
              <a:buNone/>
            </a:pPr>
            <a:r>
              <a:rPr lang="en-US" altLang="ja-JP" sz="1200" dirty="0">
                <a:ea typeface="ＭＳ Ｐゴシック" pitchFamily="34" charset="-128"/>
                <a:cs typeface="Courier New" pitchFamily="49" charset="0"/>
              </a:rPr>
              <a:t>Secure the privileged EXEC access with the password Cla55.</a:t>
            </a:r>
          </a:p>
          <a:p>
            <a:pPr marL="0" indent="0">
              <a:spcBef>
                <a:spcPct val="0"/>
              </a:spcBef>
              <a:spcAft>
                <a:spcPts val="0"/>
              </a:spcAft>
              <a:buNone/>
            </a:pPr>
            <a:r>
              <a:rPr lang="en-US" altLang="ja-JP" sz="1050" dirty="0"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Sw-Floor-1(config)# </a:t>
            </a:r>
            <a:r>
              <a:rPr lang="en-US" altLang="ja-JP" sz="1050" b="1" dirty="0"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enable secret Cla55</a:t>
            </a:r>
          </a:p>
          <a:p>
            <a:pPr marL="0" indent="0">
              <a:spcBef>
                <a:spcPct val="0"/>
              </a:spcBef>
              <a:spcAft>
                <a:spcPts val="0"/>
              </a:spcAft>
              <a:buNone/>
            </a:pPr>
            <a:r>
              <a:rPr lang="en-US" altLang="ja-JP" sz="1050" dirty="0"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Sw-Floor-1(config)#</a:t>
            </a:r>
          </a:p>
          <a:p>
            <a:pPr marL="0" indent="0">
              <a:spcBef>
                <a:spcPct val="0"/>
              </a:spcBef>
              <a:spcAft>
                <a:spcPts val="0"/>
              </a:spcAft>
              <a:buNone/>
            </a:pPr>
            <a:endParaRPr lang="en-US" altLang="ja-JP" sz="1050" dirty="0">
              <a:latin typeface="Courier New" pitchFamily="49" charset="0"/>
              <a:ea typeface="ＭＳ Ｐゴシック" pitchFamily="34" charset="-128"/>
              <a:cs typeface="Courier New" pitchFamily="49" charset="0"/>
            </a:endParaRPr>
          </a:p>
          <a:p>
            <a:pPr marL="0" indent="0">
              <a:buNone/>
            </a:pPr>
            <a:r>
              <a:rPr lang="en-US" altLang="ja-JP" sz="1200" dirty="0">
                <a:ea typeface="ＭＳ Ｐゴシック" pitchFamily="34" charset="-128"/>
                <a:cs typeface="Courier New" pitchFamily="49" charset="0"/>
              </a:rPr>
              <a:t>Secure the console line. Use the password Cisc0 and allow login.</a:t>
            </a:r>
          </a:p>
          <a:p>
            <a:pPr marL="0" indent="0">
              <a:spcBef>
                <a:spcPct val="0"/>
              </a:spcBef>
              <a:spcAft>
                <a:spcPts val="0"/>
              </a:spcAft>
              <a:buNone/>
            </a:pPr>
            <a:r>
              <a:rPr lang="en-US" altLang="ja-JP" sz="1050" dirty="0"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Sw-Floor-1(config)# </a:t>
            </a:r>
            <a:r>
              <a:rPr lang="en-US" altLang="ja-JP" sz="1050" b="1" dirty="0"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line console 0</a:t>
            </a:r>
          </a:p>
          <a:p>
            <a:pPr marL="0" indent="0">
              <a:spcBef>
                <a:spcPct val="0"/>
              </a:spcBef>
              <a:spcAft>
                <a:spcPts val="0"/>
              </a:spcAft>
              <a:buNone/>
            </a:pPr>
            <a:r>
              <a:rPr lang="en-US" altLang="ja-JP" sz="1050" dirty="0"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Sw-Floor-1(config-line)# </a:t>
            </a:r>
            <a:r>
              <a:rPr lang="en-US" altLang="ja-JP" sz="1050" b="1" dirty="0"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password Cisc0</a:t>
            </a:r>
          </a:p>
          <a:p>
            <a:pPr marL="0" indent="0">
              <a:spcBef>
                <a:spcPct val="0"/>
              </a:spcBef>
              <a:spcAft>
                <a:spcPts val="0"/>
              </a:spcAft>
              <a:buNone/>
            </a:pPr>
            <a:r>
              <a:rPr lang="en-US" altLang="ja-JP" sz="1050" dirty="0"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Sw-Floor-1(config-line)# </a:t>
            </a:r>
            <a:r>
              <a:rPr lang="en-US" altLang="ja-JP" sz="1050" b="1" dirty="0"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login</a:t>
            </a:r>
          </a:p>
          <a:p>
            <a:pPr marL="0" indent="0">
              <a:spcBef>
                <a:spcPct val="0"/>
              </a:spcBef>
              <a:spcAft>
                <a:spcPts val="0"/>
              </a:spcAft>
              <a:buNone/>
            </a:pPr>
            <a:r>
              <a:rPr lang="en-US" altLang="ja-JP" sz="1050" dirty="0"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SW-Floor-1(config-line)# </a:t>
            </a:r>
            <a:r>
              <a:rPr lang="en-US" altLang="ja-JP" sz="1050" b="1" dirty="0"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exit</a:t>
            </a:r>
          </a:p>
          <a:p>
            <a:pPr marL="0" indent="0">
              <a:spcBef>
                <a:spcPct val="0"/>
              </a:spcBef>
              <a:spcAft>
                <a:spcPts val="0"/>
              </a:spcAft>
              <a:buNone/>
            </a:pPr>
            <a:r>
              <a:rPr lang="en-US" altLang="ja-JP" sz="1050" dirty="0"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Sw-Floor-1(config)#</a:t>
            </a:r>
          </a:p>
          <a:p>
            <a:pPr marL="0" indent="0">
              <a:spcBef>
                <a:spcPct val="0"/>
              </a:spcBef>
              <a:spcAft>
                <a:spcPts val="0"/>
              </a:spcAft>
              <a:buNone/>
            </a:pPr>
            <a:endParaRPr lang="en-US" altLang="ja-JP" sz="1200" dirty="0">
              <a:ea typeface="ＭＳ Ｐゴシック" pitchFamily="34" charset="-128"/>
              <a:cs typeface="Courier New" pitchFamily="49" charset="0"/>
            </a:endParaRPr>
          </a:p>
          <a:p>
            <a:pPr marL="0" indent="0">
              <a:buNone/>
            </a:pPr>
            <a:r>
              <a:rPr lang="en-US" altLang="ja-JP" sz="1200" dirty="0">
                <a:ea typeface="ＭＳ Ｐゴシック" pitchFamily="34" charset="-128"/>
                <a:cs typeface="Courier New" pitchFamily="49" charset="0"/>
              </a:rPr>
              <a:t>Secure the first 16 VTY lines. Use the password Cisc0 and allow login.</a:t>
            </a:r>
          </a:p>
          <a:p>
            <a:pPr marL="0" indent="0">
              <a:spcBef>
                <a:spcPct val="0"/>
              </a:spcBef>
              <a:spcAft>
                <a:spcPts val="0"/>
              </a:spcAft>
              <a:buNone/>
            </a:pPr>
            <a:r>
              <a:rPr lang="en-US" altLang="ja-JP" sz="1050" dirty="0"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Sw-Floor-1(config)# </a:t>
            </a:r>
            <a:r>
              <a:rPr lang="en-US" altLang="ja-JP" sz="1050" b="1" dirty="0"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line vty 0 15</a:t>
            </a:r>
          </a:p>
          <a:p>
            <a:pPr marL="0" indent="0">
              <a:spcBef>
                <a:spcPct val="0"/>
              </a:spcBef>
              <a:spcAft>
                <a:spcPts val="0"/>
              </a:spcAft>
              <a:buNone/>
            </a:pPr>
            <a:r>
              <a:rPr lang="en-US" altLang="ja-JP" sz="1050" dirty="0"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Sw-Floor-1(config-line)# </a:t>
            </a:r>
            <a:r>
              <a:rPr lang="en-US" altLang="ja-JP" sz="1050" b="1" dirty="0"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password Cisc0</a:t>
            </a:r>
          </a:p>
          <a:p>
            <a:pPr marL="0" indent="0">
              <a:spcBef>
                <a:spcPct val="0"/>
              </a:spcBef>
              <a:spcAft>
                <a:spcPts val="0"/>
              </a:spcAft>
              <a:buNone/>
            </a:pPr>
            <a:r>
              <a:rPr lang="en-US" altLang="ja-JP" sz="1050" dirty="0"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Sw-Floor-1(config-line)# </a:t>
            </a:r>
            <a:r>
              <a:rPr lang="en-US" altLang="ja-JP" sz="1050" b="1" dirty="0"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login</a:t>
            </a:r>
          </a:p>
          <a:p>
            <a:pPr marL="0" indent="0">
              <a:spcBef>
                <a:spcPct val="0"/>
              </a:spcBef>
              <a:spcAft>
                <a:spcPts val="0"/>
              </a:spcAft>
              <a:buNone/>
            </a:pPr>
            <a:r>
              <a:rPr lang="en-US" altLang="ja-JP" sz="1050" dirty="0"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Sw-Floor-1(config-line)# </a:t>
            </a:r>
            <a:r>
              <a:rPr lang="en-US" altLang="ja-JP" sz="1050" b="1" dirty="0"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end</a:t>
            </a:r>
          </a:p>
          <a:p>
            <a:pPr marL="0" indent="0">
              <a:spcBef>
                <a:spcPct val="0"/>
              </a:spcBef>
              <a:buNone/>
            </a:pPr>
            <a:r>
              <a:rPr lang="en-US" altLang="ja-JP" sz="1050" dirty="0"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Sw-Floor-1#</a:t>
            </a:r>
          </a:p>
        </p:txBody>
      </p:sp>
    </p:spTree>
    <p:extLst>
      <p:ext uri="{BB962C8B-B14F-4D97-AF65-F5344CB8AC3E}">
        <p14:creationId xmlns:p14="http://schemas.microsoft.com/office/powerpoint/2010/main" val="2137747302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altLang="en-US" dirty="0"/>
              <a:t>Cisco devices use a </a:t>
            </a:r>
            <a:r>
              <a:rPr lang="en-CA" altLang="en-US" b="1" dirty="0"/>
              <a:t>running configuration</a:t>
            </a:r>
            <a:r>
              <a:rPr lang="en-CA" altLang="en-US" dirty="0"/>
              <a:t> file and a </a:t>
            </a:r>
            <a:r>
              <a:rPr lang="en-CA" altLang="en-US" b="1" dirty="0"/>
              <a:t>startup configuration</a:t>
            </a:r>
            <a:r>
              <a:rPr lang="en-CA" altLang="en-US" dirty="0"/>
              <a:t> file.</a:t>
            </a:r>
          </a:p>
        </p:txBody>
      </p:sp>
      <p:sp>
        <p:nvSpPr>
          <p:cNvPr id="7577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/>
              <a:t>Save Configurations</a:t>
            </a:r>
            <a:br>
              <a:rPr lang="en-US" sz="1600" dirty="0"/>
            </a:br>
            <a:r>
              <a:rPr lang="en-CA" altLang="en-US" dirty="0"/>
              <a:t>Save the Running Configuration File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1775" y="1174829"/>
            <a:ext cx="3697800" cy="2734179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 bwMode="auto">
          <a:xfrm>
            <a:off x="148928" y="1145593"/>
            <a:ext cx="5133262" cy="32990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182880" bIns="45720" numCol="1" anchor="t" anchorCtr="0" compatLnSpc="1">
            <a:prstTxWarp prst="textNoShape">
              <a:avLst/>
            </a:prstTxWarp>
          </a:bodyPr>
          <a:lstStyle>
            <a:lvl1pPr marL="169863" indent="-169863" algn="l" defTabSz="684213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§"/>
              <a:defRPr lang="en-US" sz="15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1pPr>
            <a:lvl2pPr marL="358775" indent="-215900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charset="0"/>
              <a:buChar char="•"/>
              <a:defRPr lang="en-US" sz="14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2pPr>
            <a:lvl3pPr marL="431800" indent="-169863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lang="en-US" sz="12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3pPr>
            <a:lvl4pPr marL="503238" indent="-169863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lang="en-US" sz="11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4pPr>
            <a:lvl5pPr marL="574675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5pPr>
            <a:lvl6pPr marL="863856" indent="-171445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5844" indent="-171422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20" indent="0" algn="l" defTabSz="685777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53" indent="-171445" algn="l" defTabSz="6857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altLang="en-US" sz="1400" dirty="0"/>
              <a:t>The running configuration file is stored in RAM and contains the current configuration on a Cisco IOS device. </a:t>
            </a:r>
          </a:p>
          <a:p>
            <a:pPr lvl="1"/>
            <a:r>
              <a:rPr lang="en-CA" altLang="en-US" sz="1200" dirty="0"/>
              <a:t>Configuration changes are stored in this file. </a:t>
            </a:r>
          </a:p>
          <a:p>
            <a:pPr lvl="1"/>
            <a:r>
              <a:rPr lang="en-CA" altLang="en-US" sz="1200" dirty="0"/>
              <a:t>If power is interrupted, the running config is lost. </a:t>
            </a:r>
          </a:p>
          <a:p>
            <a:pPr lvl="1"/>
            <a:r>
              <a:rPr lang="en-CA" altLang="en-US" sz="1200" dirty="0"/>
              <a:t>Use the </a:t>
            </a:r>
            <a:r>
              <a:rPr lang="en-CA" altLang="en-US" sz="1200" b="1" dirty="0"/>
              <a:t>show startup-config </a:t>
            </a:r>
            <a:r>
              <a:rPr lang="en-CA" altLang="en-US" sz="1200" dirty="0"/>
              <a:t>command to display contents.</a:t>
            </a:r>
          </a:p>
          <a:p>
            <a:endParaRPr lang="en-CA" altLang="en-US" sz="1000" dirty="0"/>
          </a:p>
          <a:p>
            <a:r>
              <a:rPr lang="en-CA" altLang="en-US" sz="1400" dirty="0"/>
              <a:t>The startup config file is stored in NVRAM and contains the configuration that will be used by the device upon reboot. </a:t>
            </a:r>
          </a:p>
          <a:p>
            <a:pPr lvl="1"/>
            <a:r>
              <a:rPr lang="en-CA" altLang="en-US" sz="1200" dirty="0"/>
              <a:t>Typically the running config is saved as the startup config. </a:t>
            </a:r>
          </a:p>
          <a:p>
            <a:pPr lvl="1"/>
            <a:r>
              <a:rPr lang="en-CA" altLang="en-US" sz="1200" dirty="0"/>
              <a:t>If power is interrupted, it is not lost or erased.</a:t>
            </a:r>
          </a:p>
          <a:p>
            <a:pPr lvl="1"/>
            <a:r>
              <a:rPr lang="en-CA" altLang="en-US" sz="1200" dirty="0"/>
              <a:t>Use the </a:t>
            </a:r>
            <a:r>
              <a:rPr lang="en-CA" altLang="en-US" sz="1200" b="1" dirty="0"/>
              <a:t>show running-config </a:t>
            </a:r>
            <a:r>
              <a:rPr lang="en-CA" altLang="en-US" sz="1200" dirty="0"/>
              <a:t>command to display contents.</a:t>
            </a:r>
          </a:p>
          <a:p>
            <a:pPr lvl="1"/>
            <a:endParaRPr lang="en-CA" altLang="en-US" sz="1200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 bwMode="auto">
          <a:xfrm>
            <a:off x="151359" y="4247756"/>
            <a:ext cx="8668549" cy="4188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182880" bIns="45720" numCol="1" anchor="t" anchorCtr="0" compatLnSpc="1">
            <a:prstTxWarp prst="textNoShape">
              <a:avLst/>
            </a:prstTxWarp>
          </a:bodyPr>
          <a:lstStyle>
            <a:lvl1pPr marL="169863" indent="-169863" algn="l" defTabSz="684213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§"/>
              <a:defRPr lang="en-US" sz="15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1pPr>
            <a:lvl2pPr marL="358775" indent="-215900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charset="0"/>
              <a:buChar char="•"/>
              <a:defRPr lang="en-US" sz="14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2pPr>
            <a:lvl3pPr marL="431800" indent="-169863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lang="en-US" sz="12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3pPr>
            <a:lvl4pPr marL="503238" indent="-169863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lang="en-US" sz="11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4pPr>
            <a:lvl5pPr marL="574675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5pPr>
            <a:lvl6pPr marL="863856" indent="-171445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5844" indent="-171422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20" indent="0" algn="l" defTabSz="685777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53" indent="-171445" algn="l" defTabSz="6857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altLang="en-US" sz="1300" dirty="0"/>
              <a:t>Use the </a:t>
            </a:r>
            <a:r>
              <a:rPr lang="en-CA" altLang="en-US" sz="1300" b="1" dirty="0"/>
              <a:t>copy running-config startup-config command </a:t>
            </a:r>
            <a:r>
              <a:rPr lang="en-CA" altLang="en-US" sz="1300" dirty="0"/>
              <a:t>to save the running configuration.</a:t>
            </a:r>
          </a:p>
          <a:p>
            <a:pPr lvl="1"/>
            <a:endParaRPr lang="en-CA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578512630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6425" y="915409"/>
            <a:ext cx="7598042" cy="1802391"/>
          </a:xfrm>
        </p:spPr>
        <p:txBody>
          <a:bodyPr/>
          <a:lstStyle/>
          <a:p>
            <a:r>
              <a:rPr lang="en-US" dirty="0"/>
              <a:t>2.3 Address Schemes</a:t>
            </a:r>
          </a:p>
        </p:txBody>
      </p:sp>
    </p:spTree>
    <p:extLst>
      <p:ext uri="{BB962C8B-B14F-4D97-AF65-F5344CB8AC3E}">
        <p14:creationId xmlns:p14="http://schemas.microsoft.com/office/powerpoint/2010/main" val="2007576579"/>
      </p:ext>
    </p:extLst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/>
              <a:t>Ports and Addresses</a:t>
            </a:r>
            <a:br>
              <a:rPr lang="en-US" dirty="0"/>
            </a:br>
            <a:r>
              <a:rPr lang="en-US" altLang="en-US" dirty="0"/>
              <a:t>IP Addressing Overview</a:t>
            </a:r>
          </a:p>
        </p:txBody>
      </p:sp>
      <p:sp>
        <p:nvSpPr>
          <p:cNvPr id="44035" name="Rectangle 6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Each end device on a network (e.g., PCs, laptops, servers, printers, VoIP phones, security cameras, …) require an IP configuration consisting of:</a:t>
            </a:r>
          </a:p>
          <a:p>
            <a:pPr lvl="1"/>
            <a:r>
              <a:rPr lang="en-US" altLang="en-US" b="1" dirty="0"/>
              <a:t>IP address</a:t>
            </a:r>
          </a:p>
          <a:p>
            <a:pPr lvl="1"/>
            <a:r>
              <a:rPr lang="en-US" altLang="en-US" b="1" dirty="0"/>
              <a:t>Subnet mask</a:t>
            </a:r>
          </a:p>
          <a:p>
            <a:pPr lvl="1"/>
            <a:r>
              <a:rPr lang="en-US" altLang="en-US" b="1" dirty="0"/>
              <a:t>Default gateway </a:t>
            </a:r>
            <a:r>
              <a:rPr lang="en-US" altLang="en-US" dirty="0"/>
              <a:t>(optional for some devices)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1150" y="1231900"/>
            <a:ext cx="3276600" cy="383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6"/>
          <p:cNvSpPr txBox="1">
            <a:spLocks noChangeArrowheads="1"/>
          </p:cNvSpPr>
          <p:nvPr/>
        </p:nvSpPr>
        <p:spPr bwMode="auto">
          <a:xfrm>
            <a:off x="144065" y="2659495"/>
            <a:ext cx="4637485" cy="17537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182880" bIns="45720" numCol="1" anchor="t" anchorCtr="0" compatLnSpc="1">
            <a:prstTxWarp prst="textNoShape">
              <a:avLst/>
            </a:prstTxWarp>
          </a:bodyPr>
          <a:lstStyle>
            <a:lvl1pPr marL="169863" indent="-169863" algn="l" defTabSz="684213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§"/>
              <a:defRPr lang="en-US" sz="15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1pPr>
            <a:lvl2pPr marL="358775" indent="-215900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charset="0"/>
              <a:buChar char="•"/>
              <a:defRPr lang="en-US" sz="14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2pPr>
            <a:lvl3pPr marL="431800" indent="-169863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lang="en-US" sz="12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3pPr>
            <a:lvl4pPr marL="503238" indent="-169863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lang="en-US" sz="11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4pPr>
            <a:lvl5pPr marL="574675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5pPr>
            <a:lvl6pPr marL="863856" indent="-171445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5844" indent="-171422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20" indent="0" algn="l" defTabSz="685777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53" indent="-171445" algn="l" defTabSz="6857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dirty="0"/>
              <a:t>IPv4 addresses are displayed in dotted decimal format consisting of:</a:t>
            </a:r>
          </a:p>
          <a:p>
            <a:pPr lvl="1"/>
            <a:r>
              <a:rPr lang="en-US" altLang="en-US" dirty="0"/>
              <a:t>4 decimal numbers 0 and 255</a:t>
            </a:r>
          </a:p>
          <a:p>
            <a:pPr lvl="1"/>
            <a:r>
              <a:rPr lang="en-US" altLang="en-US" dirty="0"/>
              <a:t>Separated by decimal points (dots)</a:t>
            </a:r>
          </a:p>
          <a:p>
            <a:pPr lvl="1"/>
            <a:r>
              <a:rPr lang="en-US" altLang="en-US" dirty="0"/>
              <a:t>E.g., 192.168.1.10, 255.255.255.0, 192.168.1.1</a:t>
            </a:r>
          </a:p>
        </p:txBody>
      </p:sp>
    </p:spTree>
    <p:extLst>
      <p:ext uri="{BB962C8B-B14F-4D97-AF65-F5344CB8AC3E}">
        <p14:creationId xmlns:p14="http://schemas.microsoft.com/office/powerpoint/2010/main" val="407435819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9778535"/>
              </p:ext>
            </p:extLst>
          </p:nvPr>
        </p:nvGraphicFramePr>
        <p:xfrm>
          <a:off x="272990" y="1117506"/>
          <a:ext cx="8591610" cy="34735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27740">
                  <a:extLst>
                    <a:ext uri="{9D8B030D-6E8A-4147-A177-3AD203B41FA5}">
                      <a16:colId xmlns:a16="http://schemas.microsoft.com/office/drawing/2014/main" val="2457217024"/>
                    </a:ext>
                  </a:extLst>
                </a:gridCol>
                <a:gridCol w="2863870">
                  <a:extLst>
                    <a:ext uri="{9D8B030D-6E8A-4147-A177-3AD203B41FA5}">
                      <a16:colId xmlns:a16="http://schemas.microsoft.com/office/drawing/2014/main" val="3421524168"/>
                    </a:ext>
                  </a:extLst>
                </a:gridCol>
              </a:tblGrid>
              <a:tr h="637979">
                <a:tc>
                  <a:txBody>
                    <a:bodyPr/>
                    <a:lstStyle/>
                    <a:p>
                      <a:pPr marL="0" marR="0" lvl="0" indent="0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Open the </a:t>
                      </a:r>
                      <a:r>
                        <a:rPr lang="en-US" sz="11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Control Panel </a:t>
                      </a:r>
                      <a:r>
                        <a:rPr lang="en-US" sz="1100" b="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&gt; </a:t>
                      </a:r>
                      <a:r>
                        <a:rPr lang="en-US" sz="11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Network Sharing Center </a:t>
                      </a:r>
                      <a:r>
                        <a:rPr lang="en-US" sz="1100" b="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&gt; </a:t>
                      </a:r>
                      <a:r>
                        <a:rPr lang="en-US" sz="11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Change adapter settings </a:t>
                      </a:r>
                      <a:r>
                        <a:rPr lang="en-US" sz="1100" b="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and click on the adapter.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Configure the IPv4 address and subnet mask information, and default gateway and then click </a:t>
                      </a:r>
                      <a:r>
                        <a:rPr lang="en-US" sz="11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OK</a:t>
                      </a:r>
                      <a:r>
                        <a:rPr lang="en-US" sz="1100" b="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3270661"/>
                  </a:ext>
                </a:extLst>
              </a:tr>
              <a:tr h="283556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3398987"/>
                  </a:ext>
                </a:extLst>
              </a:tr>
            </a:tbl>
          </a:graphicData>
        </a:graphic>
      </p:graphicFrame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4065" y="798945"/>
            <a:ext cx="8853286" cy="318562"/>
          </a:xfrm>
        </p:spPr>
        <p:txBody>
          <a:bodyPr/>
          <a:lstStyle/>
          <a:p>
            <a:r>
              <a:rPr lang="en-US" altLang="en-US" dirty="0"/>
              <a:t>To manually configure an IP address on a Windows host:</a:t>
            </a:r>
            <a:endParaRPr lang="en-CA" altLang="en-US" dirty="0"/>
          </a:p>
        </p:txBody>
      </p:sp>
      <p:sp>
        <p:nvSpPr>
          <p:cNvPr id="93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/>
              <a:t>Configure IP Addressing 	</a:t>
            </a:r>
            <a:br>
              <a:rPr lang="en-US" sz="1600" dirty="0"/>
            </a:br>
            <a:r>
              <a:rPr lang="en-US" altLang="en-US" dirty="0"/>
              <a:t>Manual IP Address Configuration for End Devices</a:t>
            </a:r>
          </a:p>
        </p:txBody>
      </p:sp>
      <p:pic>
        <p:nvPicPr>
          <p:cNvPr id="15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8548" y="1796007"/>
            <a:ext cx="2600939" cy="27649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2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751200" y="2096481"/>
            <a:ext cx="4475952" cy="4572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050" dirty="0">
                <a:solidFill>
                  <a:schemeClr val="tx1"/>
                </a:solidFill>
              </a:rPr>
              <a:t>Right-click on the adapter and select </a:t>
            </a:r>
            <a:r>
              <a:rPr lang="en-US" sz="1050" b="1" dirty="0">
                <a:solidFill>
                  <a:schemeClr val="tx1"/>
                </a:solidFill>
              </a:rPr>
              <a:t>Properties</a:t>
            </a:r>
            <a:r>
              <a:rPr lang="en-US" sz="1050" dirty="0">
                <a:solidFill>
                  <a:schemeClr val="tx1"/>
                </a:solidFill>
              </a:rPr>
              <a:t> to display the Local Area Connection Properties window.</a:t>
            </a:r>
          </a:p>
        </p:txBody>
      </p:sp>
      <p:sp>
        <p:nvSpPr>
          <p:cNvPr id="13" name="Rectangle 12"/>
          <p:cNvSpPr/>
          <p:nvPr/>
        </p:nvSpPr>
        <p:spPr>
          <a:xfrm>
            <a:off x="751200" y="2827005"/>
            <a:ext cx="4475952" cy="4572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050" dirty="0">
                <a:solidFill>
                  <a:schemeClr val="tx1"/>
                </a:solidFill>
              </a:rPr>
              <a:t>Highlight Internet Protocol Version 4 (TCP/IPv4) and click </a:t>
            </a:r>
            <a:r>
              <a:rPr lang="en-US" sz="1050" b="1" dirty="0">
                <a:solidFill>
                  <a:schemeClr val="tx1"/>
                </a:solidFill>
              </a:rPr>
              <a:t>Properties</a:t>
            </a:r>
            <a:r>
              <a:rPr lang="en-US" sz="1050" dirty="0">
                <a:solidFill>
                  <a:schemeClr val="tx1"/>
                </a:solidFill>
              </a:rPr>
              <a:t> to open the Internet Protocol Version 4 (TCP/IPv4) Properties window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863600" y="4680324"/>
            <a:ext cx="7869462" cy="276999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1200" dirty="0"/>
              <a:t>Note: Windows 10 manual IPv4 configuration is provided as Supplemental material at the end of this presentation</a:t>
            </a:r>
          </a:p>
        </p:txBody>
      </p:sp>
      <p:sp>
        <p:nvSpPr>
          <p:cNvPr id="10" name="Rectangle 9"/>
          <p:cNvSpPr/>
          <p:nvPr/>
        </p:nvSpPr>
        <p:spPr>
          <a:xfrm>
            <a:off x="751200" y="3559743"/>
            <a:ext cx="4475952" cy="4572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050" dirty="0">
                <a:solidFill>
                  <a:schemeClr val="tx1"/>
                </a:solidFill>
              </a:rPr>
              <a:t>Click </a:t>
            </a:r>
            <a:r>
              <a:rPr lang="en-US" sz="1050" b="1" dirty="0">
                <a:solidFill>
                  <a:schemeClr val="tx1"/>
                </a:solidFill>
              </a:rPr>
              <a:t>Use the following IP address </a:t>
            </a:r>
            <a:r>
              <a:rPr lang="en-US" sz="1050" dirty="0">
                <a:solidFill>
                  <a:schemeClr val="tx1"/>
                </a:solidFill>
              </a:rPr>
              <a:t>to manually configure the IPv4 address configuration.</a:t>
            </a:r>
          </a:p>
        </p:txBody>
      </p:sp>
    </p:spTree>
    <p:extLst>
      <p:ext uri="{BB962C8B-B14F-4D97-AF65-F5344CB8AC3E}">
        <p14:creationId xmlns:p14="http://schemas.microsoft.com/office/powerpoint/2010/main" val="1856709644"/>
      </p:ext>
    </p:extLst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altLang="en-US" dirty="0"/>
              <a:t>To assign the IP configuration using a Dynamic Host Configuration Protocol (DHCP) server:</a:t>
            </a:r>
          </a:p>
          <a:p>
            <a:pPr lvl="1"/>
            <a:endParaRPr lang="en-CA" altLang="en-US" dirty="0"/>
          </a:p>
          <a:p>
            <a:pPr lvl="1"/>
            <a:endParaRPr lang="en-CA" altLang="en-US" dirty="0"/>
          </a:p>
          <a:p>
            <a:pPr lvl="1"/>
            <a:endParaRPr lang="en-CA" altLang="en-US" dirty="0"/>
          </a:p>
          <a:p>
            <a:pPr lvl="1"/>
            <a:endParaRPr lang="en-CA" altLang="en-US" dirty="0"/>
          </a:p>
        </p:txBody>
      </p:sp>
      <p:sp>
        <p:nvSpPr>
          <p:cNvPr id="93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/>
              <a:t>Configure IP Addressing</a:t>
            </a:r>
            <a:br>
              <a:rPr lang="en-US" sz="1600" dirty="0"/>
            </a:br>
            <a:r>
              <a:rPr lang="en-US" altLang="en-US" dirty="0"/>
              <a:t>Automatic IP Address Configuration for End Devices</a:t>
            </a:r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8336111"/>
              </p:ext>
            </p:extLst>
          </p:nvPr>
        </p:nvGraphicFramePr>
        <p:xfrm>
          <a:off x="272990" y="1117506"/>
          <a:ext cx="8464610" cy="35370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32305">
                  <a:extLst>
                    <a:ext uri="{9D8B030D-6E8A-4147-A177-3AD203B41FA5}">
                      <a16:colId xmlns:a16="http://schemas.microsoft.com/office/drawing/2014/main" val="2457217024"/>
                    </a:ext>
                  </a:extLst>
                </a:gridCol>
                <a:gridCol w="4232305">
                  <a:extLst>
                    <a:ext uri="{9D8B030D-6E8A-4147-A177-3AD203B41FA5}">
                      <a16:colId xmlns:a16="http://schemas.microsoft.com/office/drawing/2014/main" val="2729935676"/>
                    </a:ext>
                  </a:extLst>
                </a:gridCol>
              </a:tblGrid>
              <a:tr h="514520">
                <a:tc>
                  <a:txBody>
                    <a:bodyPr/>
                    <a:lstStyle/>
                    <a:p>
                      <a:pPr marL="0" marR="0" lvl="0" indent="0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Open the </a:t>
                      </a:r>
                      <a:r>
                        <a:rPr lang="en-US" sz="11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Control Panel </a:t>
                      </a:r>
                      <a:r>
                        <a:rPr lang="en-US" sz="1100" b="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&gt; </a:t>
                      </a:r>
                      <a:r>
                        <a:rPr lang="en-US" sz="11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Network Sharing Center </a:t>
                      </a:r>
                      <a:r>
                        <a:rPr lang="en-US" sz="1100" b="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&gt; </a:t>
                      </a:r>
                      <a:r>
                        <a:rPr lang="en-US" sz="11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Change adapter settings </a:t>
                      </a:r>
                      <a:r>
                        <a:rPr lang="en-US" sz="1100" b="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and click on the adapter.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Click </a:t>
                      </a:r>
                      <a:r>
                        <a:rPr lang="en-US" sz="11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Obtain an IP address automatically </a:t>
                      </a:r>
                      <a:r>
                        <a:rPr lang="en-US" sz="1100" b="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and click on </a:t>
                      </a:r>
                      <a:r>
                        <a:rPr lang="en-US" sz="11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OK</a:t>
                      </a:r>
                      <a:r>
                        <a:rPr lang="en-US" sz="1100" b="0" kern="1200" baseline="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en-US" sz="1100" b="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3270661"/>
                  </a:ext>
                </a:extLst>
              </a:tr>
              <a:tr h="302252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3398987"/>
                  </a:ext>
                </a:extLst>
              </a:tr>
            </a:tbl>
          </a:graphicData>
        </a:graphic>
      </p:graphicFrame>
      <p:sp>
        <p:nvSpPr>
          <p:cNvPr id="14" name="Rectangle 13"/>
          <p:cNvSpPr/>
          <p:nvPr/>
        </p:nvSpPr>
        <p:spPr>
          <a:xfrm>
            <a:off x="970499" y="2123231"/>
            <a:ext cx="2720196" cy="703831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050" dirty="0">
                <a:solidFill>
                  <a:schemeClr val="tx1"/>
                </a:solidFill>
              </a:rPr>
              <a:t>Right-click on the adapter and select </a:t>
            </a:r>
            <a:r>
              <a:rPr lang="en-US" sz="1050" b="1" dirty="0">
                <a:solidFill>
                  <a:schemeClr val="tx1"/>
                </a:solidFill>
              </a:rPr>
              <a:t>Properties</a:t>
            </a:r>
            <a:r>
              <a:rPr lang="en-US" sz="1050" dirty="0">
                <a:solidFill>
                  <a:schemeClr val="tx1"/>
                </a:solidFill>
              </a:rPr>
              <a:t> to display the Local Area Connection Properties window.</a:t>
            </a:r>
          </a:p>
        </p:txBody>
      </p:sp>
      <p:sp>
        <p:nvSpPr>
          <p:cNvPr id="15" name="Rectangle 14"/>
          <p:cNvSpPr/>
          <p:nvPr/>
        </p:nvSpPr>
        <p:spPr>
          <a:xfrm>
            <a:off x="970499" y="3256177"/>
            <a:ext cx="2720196" cy="83016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050" dirty="0">
                <a:solidFill>
                  <a:schemeClr val="tx1"/>
                </a:solidFill>
              </a:rPr>
              <a:t>Highlight Internet Protocol Version 4 (TCP/IPv4) and click </a:t>
            </a:r>
            <a:r>
              <a:rPr lang="en-US" sz="1050" b="1" dirty="0">
                <a:solidFill>
                  <a:schemeClr val="tx1"/>
                </a:solidFill>
              </a:rPr>
              <a:t>Properties</a:t>
            </a:r>
            <a:r>
              <a:rPr lang="en-US" sz="1050" dirty="0">
                <a:solidFill>
                  <a:schemeClr val="tx1"/>
                </a:solidFill>
              </a:rPr>
              <a:t> to open the Internet Protocol Version 4 (TCP/IPv4) Properties window</a:t>
            </a:r>
          </a:p>
        </p:txBody>
      </p:sp>
      <p:pic>
        <p:nvPicPr>
          <p:cNvPr id="10" name="Picture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1665" y="1678702"/>
            <a:ext cx="2760328" cy="29359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2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1536700" y="4716129"/>
            <a:ext cx="5872570" cy="276999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lt1"/>
                </a:solidFill>
                <a:latin typeface="+mn-lt"/>
                <a:ea typeface="+mn-ea"/>
              </a:rPr>
              <a:t>Use the </a:t>
            </a:r>
            <a:r>
              <a:rPr lang="en-US" sz="1200" b="1" dirty="0">
                <a:solidFill>
                  <a:schemeClr val="lt1"/>
                </a:solidFill>
                <a:latin typeface="+mn-lt"/>
                <a:ea typeface="+mn-ea"/>
              </a:rPr>
              <a:t>ipconfig</a:t>
            </a:r>
            <a:r>
              <a:rPr lang="en-US" sz="1200" dirty="0">
                <a:solidFill>
                  <a:schemeClr val="lt1"/>
                </a:solidFill>
                <a:latin typeface="+mn-lt"/>
                <a:ea typeface="+mn-ea"/>
              </a:rPr>
              <a:t> Windows Command prompt command to verify a host IP address.</a:t>
            </a:r>
          </a:p>
        </p:txBody>
      </p:sp>
    </p:spTree>
    <p:extLst>
      <p:ext uri="{BB962C8B-B14F-4D97-AF65-F5344CB8AC3E}">
        <p14:creationId xmlns:p14="http://schemas.microsoft.com/office/powerpoint/2010/main" val="2097195687"/>
      </p:ext>
    </p:extLst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Configure IP Addressing </a:t>
            </a:r>
            <a:br>
              <a:rPr lang="en-US" altLang="en-US" sz="1600" dirty="0"/>
            </a:br>
            <a:r>
              <a:rPr lang="en-US" altLang="en-US" dirty="0"/>
              <a:t>Switch Virtual Interface</a:t>
            </a:r>
          </a:p>
        </p:txBody>
      </p:sp>
      <p:sp>
        <p:nvSpPr>
          <p:cNvPr id="45059" name="Rectangle 6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To remotely manage a switch, it must also be configured with an IP configuration: </a:t>
            </a:r>
          </a:p>
          <a:p>
            <a:pPr lvl="1"/>
            <a:r>
              <a:rPr lang="en-US" altLang="en-US" dirty="0"/>
              <a:t>However, a switch does not have a physical Ethernet interface that can be configured.</a:t>
            </a:r>
          </a:p>
          <a:p>
            <a:pPr lvl="1"/>
            <a:r>
              <a:rPr lang="en-US" altLang="en-US" dirty="0"/>
              <a:t>Instead, you must configure the VLAN 1 </a:t>
            </a:r>
            <a:r>
              <a:rPr lang="en-US" altLang="en-US" b="1" dirty="0"/>
              <a:t>switch virtual interface (SVI).</a:t>
            </a:r>
          </a:p>
        </p:txBody>
      </p:sp>
      <p:sp>
        <p:nvSpPr>
          <p:cNvPr id="5" name="Rectangle 6"/>
          <p:cNvSpPr txBox="1">
            <a:spLocks noChangeArrowheads="1"/>
          </p:cNvSpPr>
          <p:nvPr/>
        </p:nvSpPr>
        <p:spPr bwMode="auto">
          <a:xfrm>
            <a:off x="144065" y="1933470"/>
            <a:ext cx="4576085" cy="22490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182880" bIns="45720" numCol="1" anchor="t" anchorCtr="0" compatLnSpc="1">
            <a:prstTxWarp prst="textNoShape">
              <a:avLst/>
            </a:prstTxWarp>
          </a:bodyPr>
          <a:lstStyle>
            <a:lvl1pPr marL="169863" indent="-169863" algn="l" defTabSz="684213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§"/>
              <a:defRPr lang="en-US" sz="15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1pPr>
            <a:lvl2pPr marL="358775" indent="-215900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charset="0"/>
              <a:buChar char="•"/>
              <a:defRPr lang="en-US" sz="14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2pPr>
            <a:lvl3pPr marL="431800" indent="-169863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lang="en-US" sz="12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3pPr>
            <a:lvl4pPr marL="503238" indent="-169863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lang="en-US" sz="11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4pPr>
            <a:lvl5pPr marL="574675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5pPr>
            <a:lvl6pPr marL="863856" indent="-171445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5844" indent="-171422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20" indent="0" algn="l" defTabSz="685777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53" indent="-171445" algn="l" defTabSz="6857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dirty="0"/>
              <a:t>The VLAN 1 SVI </a:t>
            </a:r>
            <a:r>
              <a:rPr lang="en-US" altLang="en-US" u="sng" dirty="0"/>
              <a:t>must</a:t>
            </a:r>
            <a:r>
              <a:rPr lang="en-US" altLang="en-US" dirty="0"/>
              <a:t> be configured with:</a:t>
            </a:r>
          </a:p>
          <a:p>
            <a:pPr lvl="1"/>
            <a:r>
              <a:rPr lang="en-US" altLang="en-US" b="1" dirty="0"/>
              <a:t>IP address - </a:t>
            </a:r>
            <a:r>
              <a:rPr lang="en-US" altLang="en-US" dirty="0"/>
              <a:t>Uniquely identifies the switch on the network</a:t>
            </a:r>
          </a:p>
          <a:p>
            <a:pPr lvl="1"/>
            <a:r>
              <a:rPr lang="en-US" altLang="en-US" b="1" dirty="0"/>
              <a:t>Subnet mask - </a:t>
            </a:r>
            <a:r>
              <a:rPr lang="en-US" altLang="en-US" dirty="0"/>
              <a:t>Identifies the network and host portion in the IP address</a:t>
            </a:r>
          </a:p>
          <a:p>
            <a:pPr lvl="1"/>
            <a:r>
              <a:rPr lang="en-US" altLang="en-US" b="1" dirty="0"/>
              <a:t>Enabled -</a:t>
            </a:r>
            <a:r>
              <a:rPr lang="en-US" altLang="en-US" dirty="0"/>
              <a:t> Using the</a:t>
            </a:r>
            <a:r>
              <a:rPr lang="en-US" altLang="en-US" b="1" dirty="0">
                <a:cs typeface="Courier New" pitchFamily="49" charset="0"/>
              </a:rPr>
              <a:t> no shutdown </a:t>
            </a:r>
            <a:r>
              <a:rPr lang="en-US" altLang="en-US" dirty="0"/>
              <a:t>command.</a:t>
            </a:r>
          </a:p>
          <a:p>
            <a:endParaRPr lang="en-US" altLang="en-US" b="1" dirty="0"/>
          </a:p>
          <a:p>
            <a:pPr lvl="1"/>
            <a:endParaRPr lang="en-US" altLang="en-US" dirty="0"/>
          </a:p>
          <a:p>
            <a:endParaRPr lang="en-US" altLang="ja-JP" dirty="0">
              <a:ea typeface="ＭＳ Ｐゴシック" pitchFamily="34" charset="-128"/>
            </a:endParaRPr>
          </a:p>
          <a:p>
            <a:pPr lvl="1"/>
            <a:endParaRPr lang="en-US" altLang="ja-JP" dirty="0">
              <a:ea typeface="ＭＳ Ｐゴシック" pitchFamily="34" charset="-128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048933" y="4429895"/>
            <a:ext cx="4881273" cy="276999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en-US" sz="1200" dirty="0">
                <a:solidFill>
                  <a:schemeClr val="lt1"/>
                </a:solidFill>
                <a:latin typeface="+mn-lt"/>
                <a:ea typeface="+mn-ea"/>
              </a:rPr>
              <a:t>Use the </a:t>
            </a:r>
            <a:r>
              <a:rPr lang="en-US" altLang="en-US" sz="1200" b="1" dirty="0">
                <a:solidFill>
                  <a:schemeClr val="lt1"/>
                </a:solidFill>
                <a:latin typeface="+mn-lt"/>
                <a:ea typeface="+mn-ea"/>
              </a:rPr>
              <a:t>show ip interface brief </a:t>
            </a:r>
            <a:r>
              <a:rPr lang="en-US" altLang="en-US" sz="1200" dirty="0">
                <a:solidFill>
                  <a:schemeClr val="lt1"/>
                </a:solidFill>
                <a:latin typeface="+mn-lt"/>
                <a:ea typeface="+mn-ea"/>
              </a:rPr>
              <a:t>privileged EXEC command to verify.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4880" y="1828800"/>
            <a:ext cx="4277201" cy="2393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10645"/>
      </p:ext>
    </p:extLst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Verifying Connectivity</a:t>
            </a:r>
            <a:br>
              <a:rPr lang="en-US" altLang="en-US" dirty="0"/>
            </a:br>
            <a:r>
              <a:rPr lang="en-US" altLang="en-US" dirty="0"/>
              <a:t>Interface Addressing Verification</a:t>
            </a:r>
          </a:p>
        </p:txBody>
      </p:sp>
      <p:sp>
        <p:nvSpPr>
          <p:cNvPr id="47107" name="Rectangle 6"/>
          <p:cNvSpPr>
            <a:spLocks noGrp="1" noChangeArrowheads="1"/>
          </p:cNvSpPr>
          <p:nvPr>
            <p:ph idx="1"/>
          </p:nvPr>
        </p:nvSpPr>
        <p:spPr>
          <a:xfrm>
            <a:off x="144065" y="798944"/>
            <a:ext cx="4546347" cy="4155319"/>
          </a:xfrm>
        </p:spPr>
        <p:txBody>
          <a:bodyPr/>
          <a:lstStyle/>
          <a:p>
            <a:r>
              <a:rPr lang="en-US" altLang="en-US" dirty="0"/>
              <a:t>The IP configuration on a Windows host is verified using the </a:t>
            </a:r>
            <a:r>
              <a:rPr lang="en-US" altLang="en-US" b="1" dirty="0"/>
              <a:t>ipconfig </a:t>
            </a:r>
            <a:r>
              <a:rPr lang="en-US" altLang="en-US" dirty="0"/>
              <a:t>command.</a:t>
            </a:r>
          </a:p>
          <a:p>
            <a:r>
              <a:rPr lang="en-US" altLang="en-US" dirty="0"/>
              <a:t>To verify the interfaces and address settings of intermediary devices like switches and routers, use the</a:t>
            </a:r>
            <a:r>
              <a:rPr lang="en-US" altLang="en-US" b="1" dirty="0">
                <a:cs typeface="Courier New" panose="02070309020205020404" pitchFamily="49" charset="0"/>
              </a:rPr>
              <a:t> show ip interface brief </a:t>
            </a:r>
            <a:r>
              <a:rPr lang="en-US" altLang="en-US" dirty="0"/>
              <a:t>privileged EXEC command.</a:t>
            </a:r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4880" y="1371600"/>
            <a:ext cx="4273868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391137"/>
      </p:ext>
    </p:extLst>
  </p:cSld>
  <p:clrMapOvr>
    <a:masterClrMapping/>
  </p:clrMapOvr>
  <p:transition spd="slow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Verifying Connectivity</a:t>
            </a:r>
            <a:br>
              <a:rPr lang="en-US" altLang="en-US" dirty="0"/>
            </a:br>
            <a:r>
              <a:rPr lang="en-US" altLang="en-US" dirty="0"/>
              <a:t>End-to-End Connectivity Test</a:t>
            </a:r>
          </a:p>
        </p:txBody>
      </p:sp>
      <p:sp>
        <p:nvSpPr>
          <p:cNvPr id="47107" name="Rectangle 6"/>
          <p:cNvSpPr>
            <a:spLocks noGrp="1" noChangeArrowheads="1"/>
          </p:cNvSpPr>
          <p:nvPr>
            <p:ph idx="1"/>
          </p:nvPr>
        </p:nvSpPr>
        <p:spPr>
          <a:xfrm>
            <a:off x="144065" y="798944"/>
            <a:ext cx="3993975" cy="1223203"/>
          </a:xfrm>
        </p:spPr>
        <p:txBody>
          <a:bodyPr/>
          <a:lstStyle/>
          <a:p>
            <a:r>
              <a:rPr lang="en-US" altLang="en-US" dirty="0"/>
              <a:t>The </a:t>
            </a:r>
            <a:r>
              <a:rPr lang="en-US" altLang="en-US" b="1" dirty="0"/>
              <a:t>ping</a:t>
            </a:r>
            <a:r>
              <a:rPr lang="en-US" altLang="en-US" dirty="0"/>
              <a:t> command can be used to test connectivity to another device on the network or a website on the Internet.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4880" y="1371600"/>
            <a:ext cx="4237196" cy="2396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754367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987217" y="728581"/>
            <a:ext cx="5702242" cy="2852057"/>
          </a:xfrm>
        </p:spPr>
        <p:txBody>
          <a:bodyPr/>
          <a:lstStyle/>
          <a:p>
            <a:pPr marL="0" indent="0">
              <a:buNone/>
            </a:pPr>
            <a:r>
              <a:rPr lang="es-ES" dirty="0"/>
              <a:t>Los routers son computadoras especializadas que tienen los siguientes componentes que se requieren para funcionar:</a:t>
            </a:r>
          </a:p>
          <a:p>
            <a:pPr marL="600075" lvl="1" indent="-257175">
              <a:buFont typeface="Arial" pitchFamily="34" charset="0"/>
              <a:buChar char="•"/>
            </a:pPr>
            <a:r>
              <a:rPr lang="es-ES" sz="1200" dirty="0"/>
              <a:t>Unidad central de procesamiento (CPU)</a:t>
            </a:r>
          </a:p>
          <a:p>
            <a:pPr marL="600075" lvl="1" indent="-257175">
              <a:buFont typeface="Arial" pitchFamily="34" charset="0"/>
              <a:buChar char="•"/>
            </a:pPr>
            <a:r>
              <a:rPr lang="es-ES" sz="1200" dirty="0"/>
              <a:t>Sistema operativo (OS): los routers utilizan IOS de Cisco</a:t>
            </a:r>
          </a:p>
          <a:p>
            <a:pPr marL="600075" lvl="1" indent="-257175">
              <a:buFont typeface="Arial" pitchFamily="34" charset="0"/>
              <a:buChar char="•"/>
            </a:pPr>
            <a:r>
              <a:rPr lang="es-ES" sz="1200" dirty="0"/>
              <a:t>Memoria y almacenamiento (RAM, ROM, NVRAM, flash, disco duro)</a:t>
            </a:r>
          </a:p>
          <a:p>
            <a:pPr marL="0" indent="0">
              <a:buNone/>
            </a:pPr>
            <a:endParaRPr lang="es-E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22564" y="99931"/>
            <a:ext cx="6381750" cy="628650"/>
          </a:xfrm>
        </p:spPr>
        <p:txBody>
          <a:bodyPr/>
          <a:lstStyle/>
          <a:p>
            <a:r>
              <a:rPr lang="es-ES" dirty="0"/>
              <a:t>Los </a:t>
            </a:r>
            <a:r>
              <a:rPr lang="es-ES" dirty="0" err="1"/>
              <a:t>routers</a:t>
            </a:r>
            <a:r>
              <a:rPr lang="es-ES" dirty="0"/>
              <a:t> son computadoras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9412" y="2365302"/>
            <a:ext cx="4268774" cy="2678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7043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>
          <a:xfrm>
            <a:off x="1294200" y="297000"/>
            <a:ext cx="6579118" cy="628650"/>
          </a:xfrm>
        </p:spPr>
        <p:txBody>
          <a:bodyPr/>
          <a:lstStyle/>
          <a:p>
            <a:pPr eaLnBrk="1" hangingPunct="1"/>
            <a:r>
              <a:rPr lang="es-ES" sz="1350" dirty="0"/>
              <a:t>Funciones de un </a:t>
            </a:r>
            <a:r>
              <a:rPr lang="es-ES" sz="1350" dirty="0" err="1"/>
              <a:t>router</a:t>
            </a:r>
            <a:br>
              <a:rPr dirty="0"/>
            </a:br>
            <a:r>
              <a:rPr lang="es-ES" dirty="0"/>
              <a:t>Los </a:t>
            </a:r>
            <a:r>
              <a:rPr lang="es-ES" dirty="0" err="1"/>
              <a:t>routers</a:t>
            </a:r>
            <a:r>
              <a:rPr lang="es-ES" dirty="0"/>
              <a:t> son computadoras</a:t>
            </a:r>
            <a:endParaRPr lang="es-ES" dirty="0">
              <a:solidFill>
                <a:srgbClr val="00B0F0"/>
              </a:solidFill>
              <a:latin typeface="Arial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3730" y="1276350"/>
            <a:ext cx="5012701" cy="366927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762250" y="1040902"/>
            <a:ext cx="33242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 dirty="0"/>
              <a:t>Memoria del router</a:t>
            </a:r>
          </a:p>
        </p:txBody>
      </p:sp>
    </p:spTree>
    <p:extLst>
      <p:ext uri="{BB962C8B-B14F-4D97-AF65-F5344CB8AC3E}">
        <p14:creationId xmlns:p14="http://schemas.microsoft.com/office/powerpoint/2010/main" val="2960949979"/>
      </p:ext>
    </p:extLst>
  </p:cSld>
  <p:clrMapOvr>
    <a:masterClrMapping/>
  </p:clrMapOvr>
  <p:transition spd="med"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1" name="Rectangle 6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CA" altLang="en-US" dirty="0">
                <a:solidFill>
                  <a:srgbClr val="000000"/>
                </a:solidFill>
              </a:rPr>
              <a:t>The first step when configuring a switch is to assign it a unique device name, or hostname. </a:t>
            </a:r>
          </a:p>
          <a:p>
            <a:pPr lvl="1"/>
            <a:r>
              <a:rPr lang="en-CA" altLang="en-US" dirty="0">
                <a:solidFill>
                  <a:srgbClr val="000000"/>
                </a:solidFill>
              </a:rPr>
              <a:t>Hostnames appear in CLI prompts, can be used in various authentication processes between devices, and should be used on topology diagrams.</a:t>
            </a:r>
          </a:p>
          <a:p>
            <a:pPr lvl="1"/>
            <a:r>
              <a:rPr lang="en-US" altLang="en-US" dirty="0">
                <a:solidFill>
                  <a:srgbClr val="000000"/>
                </a:solidFill>
              </a:rPr>
              <a:t>Without a hostname, network devices are difficult to identify for configuration purposes.</a:t>
            </a:r>
          </a:p>
          <a:p>
            <a:pPr lvl="1"/>
            <a:endParaRPr lang="en-CA" altLang="en-US" dirty="0">
              <a:solidFill>
                <a:srgbClr val="000000"/>
              </a:solidFill>
            </a:endParaRPr>
          </a:p>
        </p:txBody>
      </p:sp>
      <p:sp>
        <p:nvSpPr>
          <p:cNvPr id="542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Hostnames</a:t>
            </a:r>
            <a:br>
              <a:rPr lang="en-US" altLang="en-US" dirty="0"/>
            </a:br>
            <a:r>
              <a:rPr lang="en-US" altLang="en-US" dirty="0"/>
              <a:t>Device Names</a:t>
            </a: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9450" y="2526678"/>
            <a:ext cx="2757488" cy="19561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2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ight Arrow 1"/>
          <p:cNvSpPr/>
          <p:nvPr/>
        </p:nvSpPr>
        <p:spPr>
          <a:xfrm>
            <a:off x="1682325" y="2526678"/>
            <a:ext cx="2537567" cy="1806554"/>
          </a:xfrm>
          <a:prstGeom prst="rightArrow">
            <a:avLst>
              <a:gd name="adj1" fmla="val 50000"/>
              <a:gd name="adj2" fmla="val 49665"/>
            </a:avLst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000000"/>
                </a:solidFill>
              </a:rPr>
              <a:t>Hostnames enables an administrator to name a  device making it easier to identify in a network.</a:t>
            </a:r>
          </a:p>
        </p:txBody>
      </p:sp>
    </p:spTree>
    <p:extLst>
      <p:ext uri="{BB962C8B-B14F-4D97-AF65-F5344CB8AC3E}">
        <p14:creationId xmlns:p14="http://schemas.microsoft.com/office/powerpoint/2010/main" val="1300077134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1" name="Rectangle 6"/>
          <p:cNvSpPr>
            <a:spLocks noGrp="1" noChangeArrowheads="1"/>
          </p:cNvSpPr>
          <p:nvPr>
            <p:ph idx="1"/>
          </p:nvPr>
        </p:nvSpPr>
        <p:spPr>
          <a:xfrm>
            <a:off x="144065" y="798945"/>
            <a:ext cx="8853286" cy="781000"/>
          </a:xfrm>
        </p:spPr>
        <p:txBody>
          <a:bodyPr/>
          <a:lstStyle/>
          <a:p>
            <a:r>
              <a:rPr lang="en-US" altLang="en-US" dirty="0">
                <a:solidFill>
                  <a:srgbClr val="000000"/>
                </a:solidFill>
              </a:rPr>
              <a:t>Once the naming convention has been identified, the next step is to apply the names to the devices using the CLI.</a:t>
            </a:r>
            <a:r>
              <a:rPr lang="en-US" altLang="en-US" dirty="0"/>
              <a:t> </a:t>
            </a:r>
          </a:p>
          <a:p>
            <a:endParaRPr lang="en-US" altLang="en-US" dirty="0"/>
          </a:p>
          <a:p>
            <a:r>
              <a:rPr lang="en-US" altLang="en-US" dirty="0"/>
              <a:t>The</a:t>
            </a:r>
            <a:r>
              <a:rPr lang="en-US" altLang="en-US" dirty="0">
                <a:cs typeface="Courier New" pitchFamily="49" charset="0"/>
              </a:rPr>
              <a:t> </a:t>
            </a:r>
            <a:r>
              <a:rPr lang="en-US" altLang="en-US" b="1" dirty="0">
                <a:cs typeface="Courier New" pitchFamily="49" charset="0"/>
              </a:rPr>
              <a:t>hostname </a:t>
            </a:r>
            <a:r>
              <a:rPr lang="en-US" altLang="en-US" i="1" dirty="0">
                <a:cs typeface="Courier New" pitchFamily="49" charset="0"/>
              </a:rPr>
              <a:t>name</a:t>
            </a:r>
            <a:r>
              <a:rPr lang="en-US" altLang="en-US" b="1" dirty="0">
                <a:cs typeface="Courier New" pitchFamily="49" charset="0"/>
              </a:rPr>
              <a:t> </a:t>
            </a:r>
            <a:r>
              <a:rPr lang="en-US" altLang="en-US" dirty="0"/>
              <a:t>global configuration command is used to assign a name.</a:t>
            </a:r>
          </a:p>
          <a:p>
            <a:endParaRPr lang="en-US" altLang="en-US" dirty="0">
              <a:solidFill>
                <a:srgbClr val="000000"/>
              </a:solidFill>
            </a:endParaRPr>
          </a:p>
        </p:txBody>
      </p:sp>
      <p:sp>
        <p:nvSpPr>
          <p:cNvPr id="542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Hostnames</a:t>
            </a:r>
            <a:br>
              <a:rPr lang="en-US" altLang="en-US" dirty="0"/>
            </a:br>
            <a:r>
              <a:rPr lang="en-US" altLang="en-US" dirty="0"/>
              <a:t>Configure Hostnames</a:t>
            </a:r>
          </a:p>
        </p:txBody>
      </p:sp>
      <p:sp>
        <p:nvSpPr>
          <p:cNvPr id="4" name="Rectangle 6"/>
          <p:cNvSpPr txBox="1">
            <a:spLocks noChangeArrowheads="1"/>
          </p:cNvSpPr>
          <p:nvPr/>
        </p:nvSpPr>
        <p:spPr bwMode="auto">
          <a:xfrm>
            <a:off x="4691426" y="3326896"/>
            <a:ext cx="3177258" cy="1114424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182880" bIns="45720" numCol="1" anchor="ctr" anchorCtr="0" compatLnSpc="1">
            <a:prstTxWarp prst="textNoShape">
              <a:avLst/>
            </a:prstTxWarp>
          </a:bodyPr>
          <a:lstStyle>
            <a:lvl1pPr marL="169863" indent="-169863" algn="l" defTabSz="684213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§"/>
              <a:defRPr lang="en-US" sz="15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1pPr>
            <a:lvl2pPr marL="358775" indent="-215900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charset="0"/>
              <a:buChar char="•"/>
              <a:defRPr lang="en-US" sz="14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2pPr>
            <a:lvl3pPr marL="431800" indent="-169863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lang="en-US" sz="12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3pPr>
            <a:lvl4pPr marL="503238" indent="-169863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lang="en-US" sz="11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4pPr>
            <a:lvl5pPr marL="574675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5pPr>
            <a:lvl6pPr marL="863856" indent="-171445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5844" indent="-171422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20" indent="0" algn="l" defTabSz="685777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53" indent="-171445" algn="l" defTabSz="6857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lang="en-CA" altLang="ja-JP" sz="1050" dirty="0"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Switch&gt; </a:t>
            </a:r>
          </a:p>
          <a:p>
            <a:pPr marL="0" indent="0">
              <a:spcBef>
                <a:spcPct val="0"/>
              </a:spcBef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lang="en-CA" altLang="ja-JP" sz="1050" dirty="0"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Switch&gt; </a:t>
            </a:r>
            <a:r>
              <a:rPr lang="en-CA" altLang="ja-JP" sz="1050" b="1" dirty="0"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enable</a:t>
            </a:r>
          </a:p>
          <a:p>
            <a:pPr marL="0" indent="0">
              <a:spcBef>
                <a:spcPct val="0"/>
              </a:spcBef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lang="en-CA" altLang="ja-JP" sz="1050" dirty="0"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Switch# </a:t>
            </a:r>
          </a:p>
          <a:p>
            <a:pPr marL="0" indent="0">
              <a:spcBef>
                <a:spcPct val="0"/>
              </a:spcBef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lang="en-CA" altLang="ja-JP" sz="1050" dirty="0"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Switch# </a:t>
            </a:r>
            <a:r>
              <a:rPr lang="en-CA" altLang="ja-JP" sz="1050" b="1" dirty="0"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configure terminal</a:t>
            </a:r>
          </a:p>
          <a:p>
            <a:pPr marL="0" indent="0">
              <a:spcBef>
                <a:spcPct val="0"/>
              </a:spcBef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lang="en-CA" altLang="ja-JP" sz="1050" dirty="0"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Switch(config)# </a:t>
            </a:r>
            <a:r>
              <a:rPr lang="en-CA" altLang="ja-JP" sz="1050" b="1" dirty="0"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hostname Sw-Floor-1</a:t>
            </a:r>
          </a:p>
          <a:p>
            <a:pPr marL="0" indent="0">
              <a:spcBef>
                <a:spcPct val="0"/>
              </a:spcBef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lang="en-CA" altLang="ja-JP" sz="1050" dirty="0"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Sw-Floor-1(config)#</a:t>
            </a:r>
          </a:p>
        </p:txBody>
      </p:sp>
      <p:sp>
        <p:nvSpPr>
          <p:cNvPr id="6" name="Rectangle 6"/>
          <p:cNvSpPr txBox="1">
            <a:spLocks noChangeArrowheads="1"/>
          </p:cNvSpPr>
          <p:nvPr/>
        </p:nvSpPr>
        <p:spPr bwMode="auto">
          <a:xfrm>
            <a:off x="144065" y="1782793"/>
            <a:ext cx="5041393" cy="31017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182880" bIns="45720" numCol="1" anchor="t" anchorCtr="0" compatLnSpc="1">
            <a:prstTxWarp prst="textNoShape">
              <a:avLst/>
            </a:prstTxWarp>
          </a:bodyPr>
          <a:lstStyle>
            <a:lvl1pPr marL="169863" indent="-169863" algn="l" defTabSz="684213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§"/>
              <a:defRPr lang="en-US" sz="15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1pPr>
            <a:lvl2pPr marL="358775" indent="-215900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charset="0"/>
              <a:buChar char="•"/>
              <a:defRPr lang="en-US" sz="14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2pPr>
            <a:lvl3pPr marL="431800" indent="-169863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lang="en-US" sz="12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3pPr>
            <a:lvl4pPr marL="503238" indent="-169863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lang="en-US" sz="11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4pPr>
            <a:lvl5pPr marL="574675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5pPr>
            <a:lvl6pPr marL="863856" indent="-171445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5844" indent="-171422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20" indent="0" algn="l" defTabSz="685777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53" indent="-171445" algn="l" defTabSz="6857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7379" y="2495054"/>
            <a:ext cx="2757488" cy="19561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2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Oval 1"/>
          <p:cNvSpPr/>
          <p:nvPr/>
        </p:nvSpPr>
        <p:spPr>
          <a:xfrm>
            <a:off x="2667001" y="3691463"/>
            <a:ext cx="804333" cy="601133"/>
          </a:xfrm>
          <a:prstGeom prst="ellipse">
            <a:avLst/>
          </a:prstGeom>
          <a:solidFill>
            <a:srgbClr val="36A4D7">
              <a:alpha val="37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3260050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altLang="en-US" b="1" dirty="0"/>
              <a:t>Step 1 </a:t>
            </a:r>
            <a:r>
              <a:rPr lang="en-CA" altLang="en-US" dirty="0"/>
              <a:t>- Secure network devices to physically limit access by placing them in wiring closets and locked racks.</a:t>
            </a:r>
          </a:p>
          <a:p>
            <a:r>
              <a:rPr lang="en-CA" altLang="en-US" b="1" dirty="0"/>
              <a:t>Step 2 </a:t>
            </a:r>
            <a:r>
              <a:rPr lang="en-CA" altLang="en-US" dirty="0"/>
              <a:t>- Enforce secure passwords as passwords are the primary defense against unauthorized access to network devices. </a:t>
            </a:r>
          </a:p>
          <a:p>
            <a:pPr lvl="1"/>
            <a:endParaRPr lang="en-CA" altLang="en-US" dirty="0"/>
          </a:p>
          <a:p>
            <a:endParaRPr lang="en-CA" altLang="en-US" dirty="0"/>
          </a:p>
        </p:txBody>
      </p:sp>
      <p:sp>
        <p:nvSpPr>
          <p:cNvPr id="583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/>
              <a:t>Limit Access to Device Configurations</a:t>
            </a:r>
            <a:br>
              <a:rPr lang="en-US" dirty="0"/>
            </a:br>
            <a:r>
              <a:rPr lang="en-US" altLang="en-US" dirty="0"/>
              <a:t>Limiting Device Access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305" y="2431087"/>
            <a:ext cx="3461702" cy="213114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6174" y="2457744"/>
            <a:ext cx="4153095" cy="1821653"/>
          </a:xfrm>
          <a:prstGeom prst="rect">
            <a:avLst/>
          </a:prstGeom>
        </p:spPr>
      </p:pic>
      <p:sp>
        <p:nvSpPr>
          <p:cNvPr id="8" name="Content Placeholder 8"/>
          <p:cNvSpPr txBox="1">
            <a:spLocks/>
          </p:cNvSpPr>
          <p:nvPr/>
        </p:nvSpPr>
        <p:spPr bwMode="auto">
          <a:xfrm>
            <a:off x="144065" y="2135524"/>
            <a:ext cx="4752026" cy="447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182880" bIns="45720" numCol="1" anchor="t" anchorCtr="0" compatLnSpc="1">
            <a:prstTxWarp prst="textNoShape">
              <a:avLst/>
            </a:prstTxWarp>
          </a:bodyPr>
          <a:lstStyle>
            <a:lvl1pPr marL="169863" indent="-169863" algn="l" defTabSz="684213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§"/>
              <a:defRPr lang="en-US" sz="15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1pPr>
            <a:lvl2pPr marL="358775" indent="-215900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charset="0"/>
              <a:buChar char="•"/>
              <a:defRPr lang="en-US" sz="14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2pPr>
            <a:lvl3pPr marL="431800" indent="-169863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lang="en-US" sz="12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3pPr>
            <a:lvl4pPr marL="503238" indent="-169863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lang="en-US" sz="11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4pPr>
            <a:lvl5pPr marL="574675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5pPr>
            <a:lvl6pPr marL="863856" indent="-171445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5844" indent="-171422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20" indent="0" algn="l" defTabSz="685777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53" indent="-171445" algn="l" defTabSz="6857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Limit administrative access as follows.</a:t>
            </a:r>
          </a:p>
          <a:p>
            <a:pPr lvl="1"/>
            <a:endParaRPr lang="en-CA" altLang="en-US" dirty="0"/>
          </a:p>
        </p:txBody>
      </p:sp>
      <p:sp>
        <p:nvSpPr>
          <p:cNvPr id="10" name="Content Placeholder 8"/>
          <p:cNvSpPr txBox="1">
            <a:spLocks/>
          </p:cNvSpPr>
          <p:nvPr/>
        </p:nvSpPr>
        <p:spPr bwMode="auto">
          <a:xfrm>
            <a:off x="4602519" y="2135524"/>
            <a:ext cx="3586572" cy="447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182880" bIns="45720" numCol="1" anchor="t" anchorCtr="0" compatLnSpc="1">
            <a:prstTxWarp prst="textNoShape">
              <a:avLst/>
            </a:prstTxWarp>
          </a:bodyPr>
          <a:lstStyle>
            <a:lvl1pPr marL="169863" indent="-169863" algn="l" defTabSz="684213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§"/>
              <a:defRPr lang="en-US" sz="15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1pPr>
            <a:lvl2pPr marL="358775" indent="-215900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charset="0"/>
              <a:buChar char="•"/>
              <a:defRPr lang="en-US" sz="14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2pPr>
            <a:lvl3pPr marL="431800" indent="-169863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lang="en-US" sz="12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3pPr>
            <a:lvl4pPr marL="503238" indent="-169863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lang="en-US" sz="11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4pPr>
            <a:lvl5pPr marL="574675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5pPr>
            <a:lvl6pPr marL="863856" indent="-171445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5844" indent="-171422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20" indent="0" algn="l" defTabSz="685777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53" indent="-171445" algn="l" defTabSz="6857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Use strong password as suggested. </a:t>
            </a:r>
          </a:p>
          <a:p>
            <a:pPr lvl="1"/>
            <a:endParaRPr lang="en-CA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061026" y="4346790"/>
            <a:ext cx="3663390" cy="430887"/>
          </a:xfrm>
          <a:prstGeom prst="rect">
            <a:avLst/>
          </a:prstGeom>
          <a:solidFill>
            <a:schemeClr val="accent2"/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100" dirty="0"/>
              <a:t>For convenience, most labs and examples in this course use the simple but weak passwords</a:t>
            </a:r>
            <a:r>
              <a:rPr lang="en-US" sz="1100" b="1" dirty="0"/>
              <a:t> </a:t>
            </a:r>
            <a:r>
              <a:rPr lang="en-US" sz="1100" b="1" dirty="0">
                <a:solidFill>
                  <a:srgbClr val="FFFF00"/>
                </a:solidFill>
              </a:rPr>
              <a:t>cisco</a:t>
            </a:r>
            <a:r>
              <a:rPr lang="en-US" sz="1100" b="1" dirty="0"/>
              <a:t> </a:t>
            </a:r>
            <a:r>
              <a:rPr lang="en-US" sz="1100" dirty="0"/>
              <a:t>or </a:t>
            </a:r>
            <a:r>
              <a:rPr lang="en-US" sz="1100" b="1" dirty="0">
                <a:solidFill>
                  <a:srgbClr val="FFFF00"/>
                </a:solidFill>
              </a:rPr>
              <a:t>class</a:t>
            </a:r>
            <a:r>
              <a:rPr lang="en-US" sz="1100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353456199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/>
              <a:t>Limit Access to Device Configurations</a:t>
            </a:r>
            <a:br>
              <a:rPr lang="en-US" sz="1600" dirty="0"/>
            </a:br>
            <a:r>
              <a:rPr lang="en-US" altLang="en-US" dirty="0"/>
              <a:t>Configure Passwords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altLang="en-US" dirty="0"/>
              <a:t>Secure privileged EXEC access using the </a:t>
            </a:r>
            <a:r>
              <a:rPr lang="en-CA" altLang="en-US" b="1" dirty="0">
                <a:cs typeface="Courier New" pitchFamily="49" charset="0"/>
              </a:rPr>
              <a:t>enable secret </a:t>
            </a:r>
            <a:r>
              <a:rPr lang="en-CA" altLang="en-US" i="1" dirty="0">
                <a:cs typeface="Courier New" pitchFamily="49" charset="0"/>
              </a:rPr>
              <a:t>password</a:t>
            </a:r>
            <a:r>
              <a:rPr lang="en-CA" altLang="en-US" dirty="0">
                <a:cs typeface="Courier New" pitchFamily="49" charset="0"/>
              </a:rPr>
              <a:t> </a:t>
            </a:r>
            <a:r>
              <a:rPr lang="en-CA" altLang="en-US" dirty="0"/>
              <a:t>global config command.</a:t>
            </a:r>
            <a:r>
              <a:rPr lang="en-CA" altLang="en-US" b="1" dirty="0">
                <a:solidFill>
                  <a:srgbClr val="000099"/>
                </a:solidFill>
                <a:latin typeface="Courier New" pitchFamily="49" charset="0"/>
                <a:cs typeface="Courier New" pitchFamily="49" charset="0"/>
              </a:rPr>
              <a:t> </a:t>
            </a:r>
          </a:p>
          <a:p>
            <a:pPr>
              <a:defRPr/>
            </a:pPr>
            <a:r>
              <a:rPr lang="en-CA" dirty="0"/>
              <a:t>Secure user EXEC access by configuring the line console as follows:</a:t>
            </a:r>
          </a:p>
          <a:p>
            <a:pPr>
              <a:defRPr/>
            </a:pPr>
            <a:endParaRPr lang="en-CA" dirty="0"/>
          </a:p>
          <a:p>
            <a:pPr>
              <a:defRPr/>
            </a:pPr>
            <a:endParaRPr lang="en-CA" dirty="0"/>
          </a:p>
          <a:p>
            <a:pPr>
              <a:defRPr/>
            </a:pPr>
            <a:endParaRPr lang="en-CA" dirty="0"/>
          </a:p>
          <a:p>
            <a:pPr>
              <a:defRPr/>
            </a:pPr>
            <a:endParaRPr lang="en-CA" dirty="0"/>
          </a:p>
          <a:p>
            <a:pPr>
              <a:defRPr/>
            </a:pPr>
            <a:r>
              <a:rPr lang="en-CA" dirty="0"/>
              <a:t>Secure remote Telnet or SSH access by configuring the </a:t>
            </a:r>
            <a:r>
              <a:rPr lang="en-US" dirty="0"/>
              <a:t>Virtual terminal (VTY) lines as follows:</a:t>
            </a:r>
            <a:endParaRPr lang="en-CA" sz="1800"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7747488"/>
              </p:ext>
            </p:extLst>
          </p:nvPr>
        </p:nvGraphicFramePr>
        <p:xfrm>
          <a:off x="399325" y="1547109"/>
          <a:ext cx="8598026" cy="13509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22271">
                  <a:extLst>
                    <a:ext uri="{9D8B030D-6E8A-4147-A177-3AD203B41FA5}">
                      <a16:colId xmlns:a16="http://schemas.microsoft.com/office/drawing/2014/main" val="1589452010"/>
                    </a:ext>
                  </a:extLst>
                </a:gridCol>
                <a:gridCol w="4775755">
                  <a:extLst>
                    <a:ext uri="{9D8B030D-6E8A-4147-A177-3AD203B41FA5}">
                      <a16:colId xmlns:a16="http://schemas.microsoft.com/office/drawing/2014/main" val="2965976290"/>
                    </a:ext>
                  </a:extLst>
                </a:gridCol>
              </a:tblGrid>
              <a:tr h="368969">
                <a:tc>
                  <a:txBody>
                    <a:bodyPr/>
                    <a:lstStyle/>
                    <a:p>
                      <a:r>
                        <a:rPr lang="en-US" dirty="0"/>
                        <a:t>Securing User EXEC Mode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1662411"/>
                  </a:ext>
                </a:extLst>
              </a:tr>
              <a:tr h="327321">
                <a:tc>
                  <a:txBody>
                    <a:bodyPr/>
                    <a:lstStyle/>
                    <a:p>
                      <a:pPr lvl="0">
                        <a:defRPr/>
                      </a:pPr>
                      <a:r>
                        <a:rPr lang="en-CA" sz="1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Switch(config)# </a:t>
                      </a:r>
                      <a:r>
                        <a:rPr lang="en-CA" sz="1200" b="1" dirty="0">
                          <a:solidFill>
                            <a:srgbClr val="000000"/>
                          </a:solidFill>
                          <a:latin typeface="+mn-lt"/>
                          <a:cs typeface="Courier New" panose="02070309020205020404" pitchFamily="49" charset="0"/>
                        </a:rPr>
                        <a:t>line console 0</a:t>
                      </a:r>
                      <a:r>
                        <a:rPr lang="en-CA" sz="1200" dirty="0">
                          <a:solidFill>
                            <a:srgbClr val="000000"/>
                          </a:solidFill>
                          <a:latin typeface="+mn-lt"/>
                          <a:cs typeface="Courier New" panose="02070309020205020404" pitchFamily="49" charset="0"/>
                        </a:rPr>
                        <a:t>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Command enters line console configuration mode.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56696564"/>
                  </a:ext>
                </a:extLst>
              </a:tr>
              <a:tr h="327321">
                <a:tc>
                  <a:txBody>
                    <a:bodyPr/>
                    <a:lstStyle/>
                    <a:p>
                      <a:pPr lvl="0">
                        <a:defRPr/>
                      </a:pPr>
                      <a:r>
                        <a:rPr lang="en-CA" sz="1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Switch(config-line)# </a:t>
                      </a:r>
                      <a:r>
                        <a:rPr lang="en-CA" sz="1200" b="1" dirty="0">
                          <a:solidFill>
                            <a:srgbClr val="000000"/>
                          </a:solidFill>
                          <a:latin typeface="+mn-lt"/>
                          <a:cs typeface="Courier New" panose="02070309020205020404" pitchFamily="49" charset="0"/>
                        </a:rPr>
                        <a:t>password </a:t>
                      </a:r>
                      <a:r>
                        <a:rPr lang="en-CA" sz="1200" i="1" dirty="0">
                          <a:solidFill>
                            <a:srgbClr val="000000"/>
                          </a:solidFill>
                          <a:latin typeface="+mn-lt"/>
                          <a:cs typeface="Courier New" panose="02070309020205020404" pitchFamily="49" charset="0"/>
                        </a:rPr>
                        <a:t>password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Command specifies the line console password.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72804621"/>
                  </a:ext>
                </a:extLst>
              </a:tr>
              <a:tr h="327321">
                <a:tc>
                  <a:txBody>
                    <a:bodyPr/>
                    <a:lstStyle/>
                    <a:p>
                      <a:pPr marL="0" marR="0" lvl="0" indent="0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Switch(config-line)# </a:t>
                      </a:r>
                      <a:r>
                        <a:rPr lang="en-CA" sz="1200" b="1" dirty="0">
                          <a:solidFill>
                            <a:srgbClr val="000000"/>
                          </a:solidFill>
                          <a:latin typeface="+mn-lt"/>
                          <a:cs typeface="Courier New" panose="02070309020205020404" pitchFamily="49" charset="0"/>
                        </a:rPr>
                        <a:t>login</a:t>
                      </a:r>
                      <a:r>
                        <a:rPr lang="en-CA" sz="1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Command makes the switch require the password.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50872177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9415313"/>
              </p:ext>
            </p:extLst>
          </p:nvPr>
        </p:nvGraphicFramePr>
        <p:xfrm>
          <a:off x="399325" y="3482010"/>
          <a:ext cx="8598026" cy="14808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22271">
                  <a:extLst>
                    <a:ext uri="{9D8B030D-6E8A-4147-A177-3AD203B41FA5}">
                      <a16:colId xmlns:a16="http://schemas.microsoft.com/office/drawing/2014/main" val="1589452010"/>
                    </a:ext>
                  </a:extLst>
                </a:gridCol>
                <a:gridCol w="4775755">
                  <a:extLst>
                    <a:ext uri="{9D8B030D-6E8A-4147-A177-3AD203B41FA5}">
                      <a16:colId xmlns:a16="http://schemas.microsoft.com/office/drawing/2014/main" val="2965976290"/>
                    </a:ext>
                  </a:extLst>
                </a:gridCol>
              </a:tblGrid>
              <a:tr h="368969">
                <a:tc>
                  <a:txBody>
                    <a:bodyPr/>
                    <a:lstStyle/>
                    <a:p>
                      <a:r>
                        <a:rPr lang="en-US" dirty="0"/>
                        <a:t>Securing Remote Access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1662411"/>
                  </a:ext>
                </a:extLst>
              </a:tr>
              <a:tr h="327321">
                <a:tc>
                  <a:txBody>
                    <a:bodyPr/>
                    <a:lstStyle/>
                    <a:p>
                      <a:pPr lvl="0">
                        <a:defRPr/>
                      </a:pPr>
                      <a:r>
                        <a:rPr lang="en-CA" sz="1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Switch(config)# </a:t>
                      </a:r>
                      <a:r>
                        <a:rPr lang="en-CA" sz="1200" b="1" dirty="0">
                          <a:solidFill>
                            <a:srgbClr val="000000"/>
                          </a:solidFill>
                          <a:latin typeface="+mn-lt"/>
                          <a:cs typeface="Courier New" panose="02070309020205020404" pitchFamily="49" charset="0"/>
                        </a:rPr>
                        <a:t>line vty 0 15</a:t>
                      </a:r>
                      <a:endParaRPr lang="en-CA" sz="1200" dirty="0">
                        <a:solidFill>
                          <a:srgbClr val="000000"/>
                        </a:solidFill>
                        <a:latin typeface="+mn-lt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Cisco switches typically support up to 16 incoming VTY lines numbered 0 to 15.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56696564"/>
                  </a:ext>
                </a:extLst>
              </a:tr>
              <a:tr h="327321">
                <a:tc>
                  <a:txBody>
                    <a:bodyPr/>
                    <a:lstStyle/>
                    <a:p>
                      <a:pPr lvl="0">
                        <a:defRPr/>
                      </a:pPr>
                      <a:r>
                        <a:rPr lang="en-CA" sz="1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Switch(config-line)# </a:t>
                      </a:r>
                      <a:r>
                        <a:rPr lang="en-CA" sz="1200" b="1" dirty="0">
                          <a:solidFill>
                            <a:srgbClr val="000000"/>
                          </a:solidFill>
                          <a:latin typeface="+mn-lt"/>
                          <a:cs typeface="Courier New" panose="02070309020205020404" pitchFamily="49" charset="0"/>
                        </a:rPr>
                        <a:t>password </a:t>
                      </a:r>
                      <a:r>
                        <a:rPr lang="en-CA" sz="1200" i="1" dirty="0">
                          <a:solidFill>
                            <a:srgbClr val="000000"/>
                          </a:solidFill>
                          <a:latin typeface="+mn-lt"/>
                          <a:cs typeface="Courier New" panose="02070309020205020404" pitchFamily="49" charset="0"/>
                        </a:rPr>
                        <a:t>password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Command specifies the VTY line password.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72804621"/>
                  </a:ext>
                </a:extLst>
              </a:tr>
              <a:tr h="327321">
                <a:tc>
                  <a:txBody>
                    <a:bodyPr/>
                    <a:lstStyle/>
                    <a:p>
                      <a:pPr marL="0" marR="0" lvl="0" indent="0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Switch(config-line)# </a:t>
                      </a:r>
                      <a:r>
                        <a:rPr lang="en-CA" sz="1200" b="1" dirty="0">
                          <a:solidFill>
                            <a:srgbClr val="000000"/>
                          </a:solidFill>
                          <a:latin typeface="+mn-lt"/>
                          <a:cs typeface="Courier New" panose="02070309020205020404" pitchFamily="49" charset="0"/>
                        </a:rPr>
                        <a:t>login</a:t>
                      </a:r>
                      <a:r>
                        <a:rPr lang="en-CA" sz="1200" dirty="0">
                          <a:solidFill>
                            <a:srgbClr val="000000"/>
                          </a:solidFill>
                          <a:latin typeface="+mn-lt"/>
                          <a:cs typeface="Courier New" panose="02070309020205020404" pitchFamily="49" charset="0"/>
                        </a:rPr>
                        <a:t>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Command makes the switch require the password.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508721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8714965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/>
              <a:t>Limit Access to Device Configurations</a:t>
            </a:r>
            <a:br>
              <a:rPr lang="en-US" sz="1600" dirty="0"/>
            </a:br>
            <a:r>
              <a:rPr lang="en-US" altLang="en-US" dirty="0"/>
              <a:t>Configure Passwords (Cont.)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CA" sz="1200" b="1" dirty="0"/>
              <a:t>		           	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3656110"/>
              </p:ext>
            </p:extLst>
          </p:nvPr>
        </p:nvGraphicFramePr>
        <p:xfrm>
          <a:off x="317011" y="996949"/>
          <a:ext cx="8502898" cy="27127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975986">
                  <a:extLst>
                    <a:ext uri="{9D8B030D-6E8A-4147-A177-3AD203B41FA5}">
                      <a16:colId xmlns:a16="http://schemas.microsoft.com/office/drawing/2014/main" val="1925851319"/>
                    </a:ext>
                  </a:extLst>
                </a:gridCol>
                <a:gridCol w="5526912">
                  <a:extLst>
                    <a:ext uri="{9D8B030D-6E8A-4147-A177-3AD203B41FA5}">
                      <a16:colId xmlns:a16="http://schemas.microsoft.com/office/drawing/2014/main" val="2647111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400" b="1" dirty="0">
                          <a:solidFill>
                            <a:srgbClr val="000000"/>
                          </a:solidFill>
                        </a:rPr>
                        <a:t>Secure Privileged EXEC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  <a:p>
                      <a:endParaRPr lang="en-US" sz="140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Sw-Floor-1(config)# </a:t>
                      </a:r>
                      <a:r>
                        <a:rPr lang="en-US" sz="10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enable secret class</a:t>
                      </a:r>
                    </a:p>
                    <a:p>
                      <a:r>
                        <a:rPr lang="en-US" sz="10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Sw-Floor-1(config)# </a:t>
                      </a:r>
                      <a:r>
                        <a:rPr lang="en-US" sz="10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exit</a:t>
                      </a:r>
                    </a:p>
                    <a:p>
                      <a:r>
                        <a:rPr lang="en-US" sz="10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Sw-Floor-1#</a:t>
                      </a:r>
                    </a:p>
                    <a:p>
                      <a:r>
                        <a:rPr lang="en-US" sz="10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Sw-Floor-1# </a:t>
                      </a:r>
                      <a:r>
                        <a:rPr lang="en-US" sz="10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disable</a:t>
                      </a:r>
                    </a:p>
                    <a:p>
                      <a:r>
                        <a:rPr lang="en-US" sz="10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Sw-Floor-1&gt; </a:t>
                      </a:r>
                      <a:r>
                        <a:rPr lang="en-US" sz="10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enable</a:t>
                      </a:r>
                    </a:p>
                    <a:p>
                      <a:r>
                        <a:rPr lang="en-US" sz="10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Password: </a:t>
                      </a:r>
                    </a:p>
                    <a:p>
                      <a:r>
                        <a:rPr lang="en-US" sz="10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Sw-Floor-1#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56287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400" b="1" dirty="0">
                          <a:solidFill>
                            <a:schemeClr val="tx1"/>
                          </a:solidFill>
                        </a:rPr>
                        <a:t>Securing User EXEC	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  <a:p>
                      <a:endParaRPr lang="en-US" sz="14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>
                        <a:spcBef>
                          <a:spcPct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ja-JP" sz="1000" dirty="0"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Sw-Floor-1(config)# </a:t>
                      </a:r>
                      <a:r>
                        <a:rPr lang="en-US" altLang="ja-JP" sz="1000" b="1" dirty="0"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line console 0</a:t>
                      </a:r>
                    </a:p>
                    <a:p>
                      <a:pPr marL="0" indent="0">
                        <a:spcBef>
                          <a:spcPct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ja-JP" sz="1000" dirty="0"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Sw-Floor-1(config-line)# </a:t>
                      </a:r>
                      <a:r>
                        <a:rPr lang="en-US" altLang="ja-JP" sz="1000" b="1" dirty="0"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password cisco</a:t>
                      </a:r>
                    </a:p>
                    <a:p>
                      <a:pPr marL="0" indent="0">
                        <a:spcBef>
                          <a:spcPct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ja-JP" sz="1000" dirty="0"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Sw-Floor-1(config-line)# </a:t>
                      </a:r>
                      <a:r>
                        <a:rPr lang="en-US" altLang="ja-JP" sz="1000" b="1" dirty="0"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login</a:t>
                      </a:r>
                    </a:p>
                    <a:p>
                      <a:pPr marL="0" indent="0">
                        <a:spcBef>
                          <a:spcPct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ja-JP" sz="1000" dirty="0"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Sw-Floor-1(config-line)# </a:t>
                      </a:r>
                      <a:r>
                        <a:rPr lang="en-US" altLang="ja-JP" sz="1000" b="1" dirty="0"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exit</a:t>
                      </a:r>
                    </a:p>
                    <a:p>
                      <a:pPr marL="0" indent="0">
                        <a:spcBef>
                          <a:spcPct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ja-JP" sz="1000" dirty="0"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Sw-Floor-1(config)#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003790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400" b="1" dirty="0">
                          <a:solidFill>
                            <a:schemeClr val="tx1"/>
                          </a:solidFill>
                        </a:rPr>
                        <a:t>Securing Remote Access 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  <a:p>
                      <a:endParaRPr lang="en-US" sz="14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>
                        <a:spcBef>
                          <a:spcPct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ja-JP" sz="1000" dirty="0"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Sw-Floor-1(config)# </a:t>
                      </a:r>
                      <a:r>
                        <a:rPr lang="en-US" altLang="ja-JP" sz="1000" b="1" dirty="0"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line vty 0 15</a:t>
                      </a:r>
                    </a:p>
                    <a:p>
                      <a:pPr marL="0" indent="0">
                        <a:spcBef>
                          <a:spcPct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ja-JP" sz="1000" dirty="0"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Sw-Floor-1(config-line)# </a:t>
                      </a:r>
                      <a:r>
                        <a:rPr lang="en-US" altLang="ja-JP" sz="1000" b="1" dirty="0"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password cisco</a:t>
                      </a:r>
                    </a:p>
                    <a:p>
                      <a:pPr marL="0" indent="0">
                        <a:spcBef>
                          <a:spcPct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ja-JP" sz="1000" dirty="0"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Sw-Floor-1(config-line)# </a:t>
                      </a:r>
                      <a:r>
                        <a:rPr lang="en-US" altLang="ja-JP" sz="1000" b="1" dirty="0"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login</a:t>
                      </a:r>
                    </a:p>
                    <a:p>
                      <a:pPr marL="0" indent="0">
                        <a:spcBef>
                          <a:spcPct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ja-JP" sz="1000" dirty="0"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Sw-Floor-1(config-line)#</a:t>
                      </a:r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391373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15217100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en-US" sz="1600" dirty="0"/>
              <a:t>Limit Access to Device Configurations</a:t>
            </a:r>
            <a:br>
              <a:rPr lang="en-CA" altLang="en-US" sz="1600" dirty="0"/>
            </a:br>
            <a:r>
              <a:rPr lang="en-CA" altLang="en-US" dirty="0"/>
              <a:t>Encrypt Passwords</a:t>
            </a:r>
          </a:p>
        </p:txBody>
      </p:sp>
      <p:sp>
        <p:nvSpPr>
          <p:cNvPr id="70659" name="Content Placeholder 2"/>
          <p:cNvSpPr>
            <a:spLocks noGrp="1"/>
          </p:cNvSpPr>
          <p:nvPr>
            <p:ph idx="1"/>
          </p:nvPr>
        </p:nvSpPr>
        <p:spPr>
          <a:xfrm>
            <a:off x="144065" y="798945"/>
            <a:ext cx="8853286" cy="861242"/>
          </a:xfrm>
        </p:spPr>
        <p:txBody>
          <a:bodyPr/>
          <a:lstStyle/>
          <a:p>
            <a:r>
              <a:rPr lang="en-US" altLang="en-US" dirty="0"/>
              <a:t>The </a:t>
            </a:r>
            <a:r>
              <a:rPr lang="en-US" altLang="en-US" b="1" dirty="0"/>
              <a:t>startup-config </a:t>
            </a:r>
            <a:r>
              <a:rPr lang="en-US" altLang="en-US" dirty="0"/>
              <a:t>and </a:t>
            </a:r>
            <a:r>
              <a:rPr lang="en-US" altLang="en-US" b="1" dirty="0"/>
              <a:t>running-config</a:t>
            </a:r>
            <a:r>
              <a:rPr lang="en-US" altLang="en-US" dirty="0"/>
              <a:t> files display most passwords in plaintext. This is a security threat because anyone can see the passwords if they have access to these files.</a:t>
            </a:r>
          </a:p>
        </p:txBody>
      </p:sp>
      <p:sp>
        <p:nvSpPr>
          <p:cNvPr id="8" name="Rectangle 6"/>
          <p:cNvSpPr txBox="1">
            <a:spLocks noChangeArrowheads="1"/>
          </p:cNvSpPr>
          <p:nvPr/>
        </p:nvSpPr>
        <p:spPr bwMode="auto">
          <a:xfrm>
            <a:off x="4703735" y="1603736"/>
            <a:ext cx="3867317" cy="3379166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182880" bIns="45720" numCol="1" anchor="ctr" anchorCtr="0" compatLnSpc="1">
            <a:prstTxWarp prst="textNoShape">
              <a:avLst/>
            </a:prstTxWarp>
          </a:bodyPr>
          <a:lstStyle>
            <a:lvl1pPr marL="169863" indent="-169863" algn="l" defTabSz="684213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§"/>
              <a:defRPr lang="en-US" sz="15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1pPr>
            <a:lvl2pPr marL="358775" indent="-215900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charset="0"/>
              <a:buChar char="•"/>
              <a:defRPr lang="en-US" sz="14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2pPr>
            <a:lvl3pPr marL="431800" indent="-169863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lang="en-US" sz="12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3pPr>
            <a:lvl4pPr marL="503238" indent="-169863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lang="en-US" sz="11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4pPr>
            <a:lvl5pPr marL="574675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5pPr>
            <a:lvl6pPr marL="863856" indent="-171445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5844" indent="-171422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20" indent="0" algn="l" defTabSz="685777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53" indent="-171445" algn="l" defTabSz="6857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lang="en-CA" altLang="ja-JP" sz="1000" dirty="0"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Sw-Floor-1(config)# </a:t>
            </a:r>
            <a:r>
              <a:rPr lang="en-CA" altLang="ja-JP" sz="1000" b="1" dirty="0"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service password-encryption </a:t>
            </a:r>
          </a:p>
          <a:p>
            <a:pPr marL="0" indent="0">
              <a:spcBef>
                <a:spcPct val="0"/>
              </a:spcBef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lang="en-CA" altLang="ja-JP" sz="1000" dirty="0"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S1(config)# </a:t>
            </a:r>
            <a:r>
              <a:rPr lang="en-CA" altLang="ja-JP" sz="1000" b="1" dirty="0"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exit</a:t>
            </a:r>
          </a:p>
          <a:p>
            <a:pPr marL="0" indent="0">
              <a:spcBef>
                <a:spcPct val="0"/>
              </a:spcBef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lang="en-CA" altLang="ja-JP" sz="1000" dirty="0"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S1# </a:t>
            </a:r>
            <a:r>
              <a:rPr lang="en-CA" altLang="ja-JP" sz="1000" b="1" dirty="0"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show running-config </a:t>
            </a:r>
          </a:p>
          <a:p>
            <a:pPr marL="0" indent="0">
              <a:spcBef>
                <a:spcPct val="0"/>
              </a:spcBef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lang="en-CA" altLang="ja-JP" sz="1000" dirty="0"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&lt;output omitted&gt;</a:t>
            </a:r>
          </a:p>
          <a:p>
            <a:pPr marL="0" indent="0">
              <a:spcBef>
                <a:spcPct val="0"/>
              </a:spcBef>
              <a:spcAft>
                <a:spcPts val="0"/>
              </a:spcAft>
              <a:buNone/>
            </a:pPr>
            <a:r>
              <a:rPr lang="en-CA" altLang="ja-JP" sz="1000" dirty="0">
                <a:solidFill>
                  <a:srgbClr val="0000CC"/>
                </a:solidFill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service password-encryption</a:t>
            </a:r>
          </a:p>
          <a:p>
            <a:pPr marL="0" indent="0">
              <a:spcBef>
                <a:spcPct val="0"/>
              </a:spcBef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lang="en-CA" altLang="ja-JP" sz="1000" dirty="0"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!</a:t>
            </a:r>
          </a:p>
          <a:p>
            <a:pPr marL="0" indent="0">
              <a:spcBef>
                <a:spcPct val="0"/>
              </a:spcBef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lang="en-CA" altLang="ja-JP" sz="1000" dirty="0"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hostname S1</a:t>
            </a:r>
          </a:p>
          <a:p>
            <a:pPr marL="0" indent="0">
              <a:spcBef>
                <a:spcPct val="0"/>
              </a:spcBef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lang="en-CA" altLang="ja-JP" sz="1000" dirty="0"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!</a:t>
            </a:r>
          </a:p>
          <a:p>
            <a:pPr marL="0" indent="0">
              <a:spcBef>
                <a:spcPct val="0"/>
              </a:spcBef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lang="en-CA" altLang="ja-JP" sz="1000" dirty="0"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enable secret 5 $1$mERr$9cTjUIEqNGurQiFU.ZeCi1</a:t>
            </a:r>
          </a:p>
          <a:p>
            <a:pPr marL="0" indent="0">
              <a:spcBef>
                <a:spcPct val="0"/>
              </a:spcBef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lang="en-CA" altLang="ja-JP" sz="1000" dirty="0"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!</a:t>
            </a:r>
          </a:p>
          <a:p>
            <a:pPr marL="0" indent="0">
              <a:spcBef>
                <a:spcPct val="0"/>
              </a:spcBef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lang="en-CA" altLang="ja-JP" sz="1000" dirty="0"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&lt;Output omitted&gt;</a:t>
            </a:r>
          </a:p>
          <a:p>
            <a:pPr marL="0" indent="0">
              <a:spcBef>
                <a:spcPct val="0"/>
              </a:spcBef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lang="en-CA" altLang="ja-JP" sz="1000" dirty="0"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line con 0</a:t>
            </a:r>
          </a:p>
          <a:p>
            <a:pPr marL="0" indent="0">
              <a:spcBef>
                <a:spcPct val="0"/>
              </a:spcBef>
              <a:spcAft>
                <a:spcPts val="0"/>
              </a:spcAft>
              <a:buNone/>
            </a:pPr>
            <a:r>
              <a:rPr lang="en-CA" altLang="ja-JP" sz="1000" dirty="0"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 </a:t>
            </a:r>
            <a:r>
              <a:rPr lang="en-CA" altLang="ja-JP" sz="1000" dirty="0">
                <a:solidFill>
                  <a:srgbClr val="0000CC"/>
                </a:solidFill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password 7 0822455D0A16</a:t>
            </a:r>
          </a:p>
          <a:p>
            <a:pPr marL="0" indent="0">
              <a:spcBef>
                <a:spcPct val="0"/>
              </a:spcBef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lang="en-CA" altLang="ja-JP" sz="1000" dirty="0"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 login</a:t>
            </a:r>
          </a:p>
          <a:p>
            <a:pPr marL="0" indent="0">
              <a:spcBef>
                <a:spcPct val="0"/>
              </a:spcBef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lang="en-CA" altLang="ja-JP" sz="1000" dirty="0"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!</a:t>
            </a:r>
          </a:p>
          <a:p>
            <a:pPr marL="0" indent="0">
              <a:spcBef>
                <a:spcPct val="0"/>
              </a:spcBef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lang="en-CA" altLang="ja-JP" sz="1000" dirty="0"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line vty 0 4</a:t>
            </a:r>
          </a:p>
          <a:p>
            <a:pPr marL="0" indent="0">
              <a:spcBef>
                <a:spcPct val="0"/>
              </a:spcBef>
              <a:spcAft>
                <a:spcPts val="0"/>
              </a:spcAft>
              <a:buNone/>
            </a:pPr>
            <a:r>
              <a:rPr lang="en-CA" altLang="ja-JP" sz="1000" dirty="0"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 </a:t>
            </a:r>
            <a:r>
              <a:rPr lang="en-CA" altLang="ja-JP" sz="1000" dirty="0">
                <a:solidFill>
                  <a:srgbClr val="0000CC"/>
                </a:solidFill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password 7 0822455D0A16</a:t>
            </a:r>
          </a:p>
          <a:p>
            <a:pPr marL="0" indent="0">
              <a:spcBef>
                <a:spcPct val="0"/>
              </a:spcBef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lang="en-CA" altLang="ja-JP" sz="1000" dirty="0"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 login</a:t>
            </a:r>
          </a:p>
          <a:p>
            <a:pPr marL="0" indent="0">
              <a:spcBef>
                <a:spcPct val="0"/>
              </a:spcBef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lang="en-CA" altLang="ja-JP" sz="1000" dirty="0"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line vty 5 15</a:t>
            </a:r>
          </a:p>
          <a:p>
            <a:pPr marL="0" indent="0">
              <a:spcBef>
                <a:spcPct val="0"/>
              </a:spcBef>
              <a:spcAft>
                <a:spcPts val="0"/>
              </a:spcAft>
              <a:buNone/>
            </a:pPr>
            <a:r>
              <a:rPr lang="en-CA" altLang="ja-JP" sz="1000" dirty="0"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 </a:t>
            </a:r>
            <a:r>
              <a:rPr lang="en-CA" altLang="ja-JP" sz="1000" dirty="0">
                <a:solidFill>
                  <a:srgbClr val="0000CC"/>
                </a:solidFill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password 7 0822455D0A16</a:t>
            </a:r>
          </a:p>
          <a:p>
            <a:pPr marL="0" indent="0">
              <a:spcBef>
                <a:spcPct val="0"/>
              </a:spcBef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lang="en-CA" altLang="ja-JP" sz="1000" dirty="0"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 login!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 bwMode="auto">
          <a:xfrm>
            <a:off x="144065" y="1863816"/>
            <a:ext cx="4155930" cy="27486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182880" bIns="45720" numCol="1" anchor="t" anchorCtr="0" compatLnSpc="1">
            <a:prstTxWarp prst="textNoShape">
              <a:avLst/>
            </a:prstTxWarp>
          </a:bodyPr>
          <a:lstStyle>
            <a:lvl1pPr marL="169863" indent="-169863" algn="l" defTabSz="684213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§"/>
              <a:defRPr lang="en-US" sz="15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1pPr>
            <a:lvl2pPr marL="358775" indent="-215900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charset="0"/>
              <a:buChar char="•"/>
              <a:defRPr lang="en-US" sz="14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2pPr>
            <a:lvl3pPr marL="431800" indent="-169863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lang="en-US" sz="12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3pPr>
            <a:lvl4pPr marL="503238" indent="-169863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lang="en-US" sz="11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4pPr>
            <a:lvl5pPr marL="574675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5pPr>
            <a:lvl6pPr marL="863856" indent="-171445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5844" indent="-171422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20" indent="0" algn="l" defTabSz="685777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53" indent="-171445" algn="l" defTabSz="6857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dirty="0"/>
              <a:t>Use the </a:t>
            </a:r>
            <a:r>
              <a:rPr lang="en-US" altLang="en-US" b="1" dirty="0"/>
              <a:t>service password-encryption </a:t>
            </a:r>
            <a:r>
              <a:rPr lang="en-US" altLang="en-US" dirty="0"/>
              <a:t>global config command to encrypt all passwords. </a:t>
            </a:r>
          </a:p>
          <a:p>
            <a:pPr lvl="1"/>
            <a:r>
              <a:rPr lang="en-US" altLang="en-US" dirty="0"/>
              <a:t>The command applies weak encryption to all unencrypted passwords. </a:t>
            </a:r>
          </a:p>
          <a:p>
            <a:pPr lvl="1"/>
            <a:r>
              <a:rPr lang="en-US" altLang="en-US" dirty="0"/>
              <a:t>However, it does stop “shoulder surfing”.</a:t>
            </a:r>
          </a:p>
          <a:p>
            <a:pPr lvl="1"/>
            <a:endParaRPr lang="en-US" altLang="en-US" dirty="0"/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396202893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Default Theme">
  <a:themeElements>
    <a:clrScheme name="Custom 6">
      <a:dk1>
        <a:srgbClr val="58585B"/>
      </a:dk1>
      <a:lt1>
        <a:srgbClr val="FFFFFF"/>
      </a:lt1>
      <a:dk2>
        <a:srgbClr val="58585B"/>
      </a:dk2>
      <a:lt2>
        <a:srgbClr val="81C569"/>
      </a:lt2>
      <a:accent1>
        <a:srgbClr val="004C69"/>
      </a:accent1>
      <a:accent2>
        <a:srgbClr val="9E0B0F"/>
      </a:accent2>
      <a:accent3>
        <a:srgbClr val="FFFFFF"/>
      </a:accent3>
      <a:accent4>
        <a:srgbClr val="367187"/>
      </a:accent4>
      <a:accent5>
        <a:srgbClr val="38C6F4"/>
      </a:accent5>
      <a:accent6>
        <a:srgbClr val="FBAB18"/>
      </a:accent6>
      <a:hlink>
        <a:srgbClr val="38C6F4"/>
      </a:hlink>
      <a:folHlink>
        <a:srgbClr val="81C569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36A4D7"/>
        </a:solidFill>
        <a:ln>
          <a:noFill/>
        </a:ln>
        <a:effectLst/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Default Theme" id="{A3178FD6-045E-43BB-9FF9-79BDC55288A1}" vid="{B3635A64-254C-4D4D-B1C2-6197525273F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5628</TotalTime>
  <Words>1875</Words>
  <Application>Microsoft Office PowerPoint</Application>
  <PresentationFormat>Presentación en pantalla (16:9)</PresentationFormat>
  <Paragraphs>255</Paragraphs>
  <Slides>19</Slides>
  <Notes>19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19</vt:i4>
      </vt:variant>
    </vt:vector>
  </HeadingPairs>
  <TitlesOfParts>
    <vt:vector size="25" baseType="lpstr">
      <vt:lpstr>Arial</vt:lpstr>
      <vt:lpstr>Calibri</vt:lpstr>
      <vt:lpstr>CiscoSans ExtraLight</vt:lpstr>
      <vt:lpstr>Courier New</vt:lpstr>
      <vt:lpstr>Wingdings</vt:lpstr>
      <vt:lpstr>Default Theme</vt:lpstr>
      <vt:lpstr>Configure a Network Operating System Basic Device Configuration</vt:lpstr>
      <vt:lpstr>Los routers son computadoras</vt:lpstr>
      <vt:lpstr>Funciones de un router Los routers son computadoras</vt:lpstr>
      <vt:lpstr>Hostnames Device Names</vt:lpstr>
      <vt:lpstr>Hostnames Configure Hostnames</vt:lpstr>
      <vt:lpstr>Limit Access to Device Configurations Limiting Device Access</vt:lpstr>
      <vt:lpstr>Limit Access to Device Configurations Configure Passwords</vt:lpstr>
      <vt:lpstr>Limit Access to Device Configurations Configure Passwords (Cont.)</vt:lpstr>
      <vt:lpstr>Limit Access to Device Configurations Encrypt Passwords</vt:lpstr>
      <vt:lpstr>Limit Access to Device Configurations Banner Messages</vt:lpstr>
      <vt:lpstr>Limit Access to Device Configurations Syntax Checker – Limiting Access to a Switch</vt:lpstr>
      <vt:lpstr>Save Configurations Save the Running Configuration File</vt:lpstr>
      <vt:lpstr>2.3 Address Schemes</vt:lpstr>
      <vt:lpstr>Ports and Addresses IP Addressing Overview</vt:lpstr>
      <vt:lpstr>Configure IP Addressing   Manual IP Address Configuration for End Devices</vt:lpstr>
      <vt:lpstr>Configure IP Addressing Automatic IP Address Configuration for End Devices</vt:lpstr>
      <vt:lpstr>Configure IP Addressing  Switch Virtual Interface</vt:lpstr>
      <vt:lpstr>Verifying Connectivity Interface Addressing Verification</vt:lpstr>
      <vt:lpstr>Verifying Connectivity End-to-End Connectivity Test</vt:lpstr>
    </vt:vector>
  </TitlesOfParts>
  <Company>Cisco Systems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bvachon@cisco.com</dc:creator>
  <cp:lastModifiedBy>Lizethe Pérez Fuertes</cp:lastModifiedBy>
  <cp:revision>256</cp:revision>
  <dcterms:created xsi:type="dcterms:W3CDTF">2016-08-22T22:27:36Z</dcterms:created>
  <dcterms:modified xsi:type="dcterms:W3CDTF">2021-02-16T16:29:17Z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Offisync_ProviderInitializationData">
    <vt:lpwstr>https://cisco.jiveon.com</vt:lpwstr>
  </property>
  <property fmtid="{D5CDD505-2E9C-101B-9397-08002B2CF9AE}" pid="3" name="Offisync_UpdateToken">
    <vt:lpwstr>1</vt:lpwstr>
  </property>
  <property fmtid="{D5CDD505-2E9C-101B-9397-08002B2CF9AE}" pid="4" name="Offisync_ServerID">
    <vt:lpwstr>07841bbc-cd3c-4a76-827f-75a2226890f4</vt:lpwstr>
  </property>
  <property fmtid="{D5CDD505-2E9C-101B-9397-08002B2CF9AE}" pid="5" name="Offisync_UniqueId">
    <vt:lpwstr>1702406</vt:lpwstr>
  </property>
  <property fmtid="{D5CDD505-2E9C-101B-9397-08002B2CF9AE}" pid="6" name="Jive_VersionGuid">
    <vt:lpwstr>fd96a0b3-f68d-4727-8e4f-2128d37ed30a</vt:lpwstr>
  </property>
  <property fmtid="{D5CDD505-2E9C-101B-9397-08002B2CF9AE}" pid="7" name="Jive_LatestUserAccountName">
    <vt:lpwstr>alljohns</vt:lpwstr>
  </property>
</Properties>
</file>